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0693400" cy="7569200"/>
  <p:notesSz cx="10693400" cy="756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346452"/>
            <a:ext cx="9094788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238752"/>
            <a:ext cx="7489825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40916"/>
            <a:ext cx="4654391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40916"/>
            <a:ext cx="4654391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987" y="302768"/>
            <a:ext cx="9629775" cy="1211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1740916"/>
            <a:ext cx="9629775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039356"/>
            <a:ext cx="3423920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039356"/>
            <a:ext cx="246094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039356"/>
            <a:ext cx="246094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10" Type="http://schemas.openxmlformats.org/officeDocument/2006/relationships/image" Target="../media/image10.jpg"/><Relationship Id="rId4" Type="http://schemas.openxmlformats.org/officeDocument/2006/relationships/image" Target="../media/image1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060111"/>
              </p:ext>
            </p:extLst>
          </p:nvPr>
        </p:nvGraphicFramePr>
        <p:xfrm>
          <a:off x="457200" y="1249679"/>
          <a:ext cx="9542144" cy="44792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8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9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WEEK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ONE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FAVOURITES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MONDAY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WORLD</a:t>
                      </a:r>
                      <a:r>
                        <a:rPr sz="1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TUESDAY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1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WEDNESDAY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PLANET</a:t>
                      </a:r>
                      <a:r>
                        <a:rPr sz="1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PIZZA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THURSDAY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FISH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FRIDAY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Main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Meal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1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570865" marR="132715" indent="-433070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Sausage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Roll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Tomato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Pasta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79095" marR="398145" indent="7429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Mild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Beef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Bean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Chilli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Yellow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Rice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83185" indent="2857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Chicken/Roast</a:t>
                      </a:r>
                      <a:r>
                        <a:rPr sz="900" spc="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Gammon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Gravy,</a:t>
                      </a:r>
                      <a:r>
                        <a:rPr sz="9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Stuffing</a:t>
                      </a:r>
                      <a:r>
                        <a:rPr sz="9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0865" marR="81280" indent="-483234" algn="ctr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lang="en-GB" sz="900" dirty="0">
                          <a:latin typeface="Calibri"/>
                          <a:cs typeface="Calibri"/>
                        </a:rPr>
                        <a:t>Margherita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Pizza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endParaRPr lang="en-GB" sz="900" spc="500" dirty="0">
                        <a:latin typeface="Calibri"/>
                        <a:cs typeface="Calibri"/>
                      </a:endParaRPr>
                    </a:p>
                    <a:p>
                      <a:pPr marL="570865" marR="81280" indent="-483234" algn="ctr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Pasta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Fish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Fingers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Main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Meal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2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Spirals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Sauce,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553085" marR="81915" indent="-46355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Topped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Garlic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Bread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Macaroni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3790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Vegetables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Lentil Loaf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with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Stuffing,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Gravy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 Roast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600" b="1" spc="-25" dirty="0">
                          <a:latin typeface="Calibri"/>
                          <a:cs typeface="Calibri"/>
                        </a:rPr>
                        <a:t>VG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Pitta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Bread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Filled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74295" marR="67945" algn="ctr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Plant-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Meatballs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Arrabbiata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Sauce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Sticks</a:t>
                      </a:r>
                      <a:r>
                        <a:rPr sz="9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60" dirty="0">
                          <a:latin typeface="Calibri"/>
                          <a:cs typeface="Calibri"/>
                        </a:rPr>
                        <a:t>Quiche</a:t>
                      </a:r>
                      <a:r>
                        <a:rPr sz="9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pPr marL="156845" marR="148590" algn="ctr">
                        <a:lnSpc>
                          <a:spcPts val="121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Vegetarian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(as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alternative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to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2)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Sausage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Roll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212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Salad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39725" marR="134620" indent="-196850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Mild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Mince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Bean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Chilli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&amp;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Yellow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Rice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l">
                        <a:lnSpc>
                          <a:spcPts val="1055"/>
                        </a:lnSpc>
                      </a:pPr>
                      <a:r>
                        <a:rPr sz="900" spc="-20" dirty="0">
                          <a:latin typeface="Calibri"/>
                          <a:cs typeface="Calibri"/>
                        </a:rPr>
                        <a:t>Quorn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Grill,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Gravy,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Stuffing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endParaRPr lang="en-GB" sz="900" spc="10" dirty="0">
                        <a:latin typeface="Calibri"/>
                        <a:cs typeface="Calibri"/>
                      </a:endParaRPr>
                    </a:p>
                    <a:p>
                      <a:pPr marL="233045" algn="l">
                        <a:lnSpc>
                          <a:spcPts val="1055"/>
                        </a:lnSpc>
                      </a:pPr>
                      <a:r>
                        <a:rPr lang="en-GB" sz="900" spc="-50" dirty="0">
                          <a:latin typeface="Calibri"/>
                          <a:cs typeface="Calibri"/>
                        </a:rPr>
                        <a:t>         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lang="en-GB" sz="900" spc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09930" marR="65405" indent="-637540" algn="ctr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Margherita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Pizza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endParaRPr lang="en-GB" sz="900" spc="-30" dirty="0">
                        <a:latin typeface="Calibri"/>
                        <a:cs typeface="Calibri"/>
                      </a:endParaRPr>
                    </a:p>
                    <a:p>
                      <a:pPr marL="709930" marR="65405" indent="-637540" algn="ctr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20" dirty="0">
                          <a:latin typeface="Calibri"/>
                          <a:cs typeface="Calibri"/>
                        </a:rPr>
                        <a:t>Past</a:t>
                      </a:r>
                      <a:r>
                        <a:rPr lang="en-GB" sz="900" spc="-2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8490" marR="198755" indent="-413384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Onion</a:t>
                      </a:r>
                      <a:r>
                        <a:rPr sz="9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Bake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1">
                <a:tc>
                  <a:txBody>
                    <a:bodyPr/>
                    <a:lstStyle/>
                    <a:p>
                      <a:pPr marL="556260" marR="206375" indent="-342900">
                        <a:lnSpc>
                          <a:spcPts val="122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‘Street’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‘World’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Food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02310" marR="156845" indent="-497205">
                        <a:lnSpc>
                          <a:spcPts val="1140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Bombay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Burrito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Yellow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9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Baguette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Melt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5940" marR="229235" indent="-30035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Bolognese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Vegetables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Coleslaw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Garden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Peas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Sticks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Sweetcorn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Seasonal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Greens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Carrots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88950" marR="114935" indent="-36576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Broccoli,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Carrots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Cauliflower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Mixed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Garden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Peas,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4552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Baked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Beans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543560" marR="172720" indent="-365760">
                        <a:lnSpc>
                          <a:spcPts val="1220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Sandwiches,</a:t>
                      </a:r>
                      <a:r>
                        <a:rPr sz="1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Pasta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735965">
                        <a:lnSpc>
                          <a:spcPct val="100000"/>
                        </a:lnSpc>
                        <a:spcBef>
                          <a:spcPts val="925"/>
                        </a:spcBef>
                        <a:tabLst>
                          <a:tab pos="2154555" algn="l"/>
                        </a:tabLst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Jollof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r>
                        <a:rPr sz="900" b="1" baseline="23148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Freshly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Made Sandwich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Cheddar,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Mayonnaise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Ham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 &amp;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Basil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Sauce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2145">
                <a:tc>
                  <a:txBody>
                    <a:bodyPr/>
                    <a:lstStyle/>
                    <a:p>
                      <a:pPr marL="635" algn="ctr">
                        <a:lnSpc>
                          <a:spcPts val="117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Baked Jacket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Potatoes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65480" marR="157480" indent="-50038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65480" marR="157480" indent="-50038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65480" marR="157480" indent="-50038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65480" marR="157480" indent="-50038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182245" marR="117475" indent="-58419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Mayo,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Salmon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Mayo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Dessert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Chocolate Fudge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Cake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Apple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Cinnamon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Rolls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07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Strawberry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Jelly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Fruit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Slices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Vanilla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Cookie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95630" marR="200660" indent="-386080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Vanilla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Chocolate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Ice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Cream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object 4" descr="A green lightning bolt and whea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5380" y="1698155"/>
            <a:ext cx="274315" cy="21836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11744" y="1695830"/>
            <a:ext cx="127632" cy="25526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79992" y="2376665"/>
            <a:ext cx="383794" cy="223507"/>
          </a:xfrm>
          <a:prstGeom prst="rect">
            <a:avLst/>
          </a:prstGeom>
        </p:spPr>
      </p:pic>
      <p:pic>
        <p:nvPicPr>
          <p:cNvPr id="7" name="object 7" descr="A green plant with a lightning bolt  AI-generated content may be incorrect. 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40082" y="2376665"/>
            <a:ext cx="539113" cy="24179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6332" y="2516187"/>
            <a:ext cx="383800" cy="223507"/>
          </a:xfrm>
          <a:prstGeom prst="rect">
            <a:avLst/>
          </a:prstGeom>
        </p:spPr>
      </p:pic>
      <p:pic>
        <p:nvPicPr>
          <p:cNvPr id="9" name="object 9" descr="A green lightning bolt and a pink apple  AI-generated content may be incorrect. 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065259" y="2106676"/>
            <a:ext cx="383794" cy="22351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05404" y="3029483"/>
            <a:ext cx="127633" cy="255155"/>
          </a:xfrm>
          <a:prstGeom prst="rect">
            <a:avLst/>
          </a:prstGeom>
        </p:spPr>
      </p:pic>
      <p:pic>
        <p:nvPicPr>
          <p:cNvPr id="13" name="object 13" descr="A green lightning bolt and whea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3700" y="3030119"/>
            <a:ext cx="274319" cy="218351"/>
          </a:xfrm>
          <a:prstGeom prst="rect">
            <a:avLst/>
          </a:prstGeom>
        </p:spPr>
      </p:pic>
      <p:pic>
        <p:nvPicPr>
          <p:cNvPr id="14" name="object 14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931852" y="3029483"/>
            <a:ext cx="155574" cy="219705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11744" y="3027159"/>
            <a:ext cx="127632" cy="255257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4147502" y="3584166"/>
            <a:ext cx="353060" cy="228600"/>
            <a:chOff x="4164331" y="4268939"/>
            <a:chExt cx="353060" cy="228600"/>
          </a:xfrm>
        </p:grpSpPr>
        <p:pic>
          <p:nvPicPr>
            <p:cNvPr id="17" name="object 17" descr="A green lightning bolt and leaf  AI-generated content may be incorrect. 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64331" y="4268939"/>
              <a:ext cx="155573" cy="219702"/>
            </a:xfrm>
            <a:prstGeom prst="rect">
              <a:avLst/>
            </a:prstGeom>
          </p:spPr>
        </p:pic>
        <p:pic>
          <p:nvPicPr>
            <p:cNvPr id="18" name="object 18" descr="A red apple with a number one two and two  AI-generated content may be incorrect.  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19917" y="4279099"/>
              <a:ext cx="197187" cy="218224"/>
            </a:xfrm>
            <a:prstGeom prst="rect">
              <a:avLst/>
            </a:prstGeom>
          </p:spPr>
        </p:pic>
      </p:grpSp>
      <p:pic>
        <p:nvPicPr>
          <p:cNvPr id="19" name="object 19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583803" y="3569881"/>
            <a:ext cx="155573" cy="219707"/>
          </a:xfrm>
          <a:prstGeom prst="rect">
            <a:avLst/>
          </a:prstGeom>
        </p:spPr>
      </p:pic>
      <p:pic>
        <p:nvPicPr>
          <p:cNvPr id="20" name="object 20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44844" y="4123254"/>
            <a:ext cx="201293" cy="219701"/>
          </a:xfrm>
          <a:prstGeom prst="rect">
            <a:avLst/>
          </a:prstGeom>
        </p:spPr>
      </p:pic>
      <p:pic>
        <p:nvPicPr>
          <p:cNvPr id="21" name="object 21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32917" y="4062966"/>
            <a:ext cx="201293" cy="219701"/>
          </a:xfrm>
          <a:prstGeom prst="rect">
            <a:avLst/>
          </a:prstGeom>
        </p:spPr>
      </p:pic>
      <p:pic>
        <p:nvPicPr>
          <p:cNvPr id="22" name="object 22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82400" y="4114198"/>
            <a:ext cx="201293" cy="219701"/>
          </a:xfrm>
          <a:prstGeom prst="rect">
            <a:avLst/>
          </a:prstGeom>
        </p:spPr>
      </p:pic>
      <p:pic>
        <p:nvPicPr>
          <p:cNvPr id="23" name="object 23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551181" y="4155187"/>
            <a:ext cx="201292" cy="219708"/>
          </a:xfrm>
          <a:prstGeom prst="rect">
            <a:avLst/>
          </a:prstGeom>
        </p:spPr>
      </p:pic>
      <p:pic>
        <p:nvPicPr>
          <p:cNvPr id="24" name="object 24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25136" y="4155188"/>
            <a:ext cx="201291" cy="219707"/>
          </a:xfrm>
          <a:prstGeom prst="rect">
            <a:avLst/>
          </a:prstGeom>
        </p:spPr>
      </p:pic>
      <p:pic>
        <p:nvPicPr>
          <p:cNvPr id="25" name="object 25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22700" y="4470400"/>
            <a:ext cx="155571" cy="21970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05932" y="5102283"/>
            <a:ext cx="383794" cy="223507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70770" y="5122496"/>
            <a:ext cx="383801" cy="223507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9554" y="5122496"/>
            <a:ext cx="383793" cy="223507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08330" y="5122496"/>
            <a:ext cx="383800" cy="223507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977585" y="5132018"/>
            <a:ext cx="603143" cy="213985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272279" y="5513607"/>
            <a:ext cx="137159" cy="219704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55543" y="5460391"/>
            <a:ext cx="137157" cy="219699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1159164" y="842057"/>
            <a:ext cx="8167263" cy="183384"/>
          </a:xfrm>
          <a:prstGeom prst="rect">
            <a:avLst/>
          </a:prstGeom>
          <a:noFill/>
        </p:spPr>
        <p:txBody>
          <a:bodyPr vert="horz" wrap="square" lIns="0" tIns="4445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50"/>
              </a:spcBef>
            </a:pPr>
            <a:r>
              <a:rPr lang="en-GB" sz="900" b="1" dirty="0">
                <a:latin typeface="Calibri"/>
                <a:cs typeface="Calibri"/>
              </a:rPr>
              <a:t>SPRING SUMMER 26     WEEK ONE                                                             </a:t>
            </a:r>
            <a:r>
              <a:rPr sz="900" b="1" dirty="0">
                <a:latin typeface="Calibri"/>
                <a:cs typeface="Calibri"/>
              </a:rPr>
              <a:t>13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baseline="30000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Apr,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4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May,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25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May,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15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Jun,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6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Jul,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7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Sept,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28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Sept,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19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Oct</a:t>
            </a:r>
            <a:r>
              <a:rPr sz="900" b="1" spc="-10" dirty="0">
                <a:latin typeface="Calibri"/>
                <a:cs typeface="Calibri"/>
              </a:rPr>
              <a:t> </a:t>
            </a:r>
            <a:r>
              <a:rPr sz="900" b="1" spc="-20" dirty="0">
                <a:latin typeface="Calibri"/>
                <a:cs typeface="Calibri"/>
              </a:rPr>
              <a:t>2026</a:t>
            </a:r>
            <a:endParaRPr sz="900" dirty="0">
              <a:latin typeface="Calibri"/>
              <a:cs typeface="Calibri"/>
            </a:endParaRPr>
          </a:p>
        </p:txBody>
      </p:sp>
      <p:pic>
        <p:nvPicPr>
          <p:cNvPr id="34" name="object 34" descr="Marine Stewardship Council | ISEAL Alliance 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163050" y="1570272"/>
            <a:ext cx="238124" cy="2101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443511"/>
              </p:ext>
            </p:extLst>
          </p:nvPr>
        </p:nvGraphicFramePr>
        <p:xfrm>
          <a:off x="457193" y="1269479"/>
          <a:ext cx="9413236" cy="4355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0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73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40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5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WEEK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TWO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R="155575" algn="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FAVOURITES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MONDAY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WORLD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TUESDAY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R="170815" algn="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WEDNESDAY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PLANET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PIZZA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THURSDAY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FISH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FRIDAY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385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Main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Meal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ts val="1070"/>
                        </a:lnSpc>
                      </a:pPr>
                      <a:r>
                        <a:rPr sz="900" spc="-20" dirty="0">
                          <a:latin typeface="Calibri"/>
                          <a:cs typeface="Calibri"/>
                        </a:rPr>
                        <a:t>Sausage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Mash</a:t>
                      </a:r>
                      <a:r>
                        <a:rPr sz="9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Gravy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Beef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Lasagne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Garlic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Bread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0495" marR="142875" indent="-1270" algn="ctr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Chicken/Gammon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Gravy,</a:t>
                      </a:r>
                      <a:r>
                        <a:rPr sz="9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Yorkshire</a:t>
                      </a:r>
                      <a:r>
                        <a:rPr sz="9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Pudding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ts val="107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121285" indent="-375285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Rainbow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Pizza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Pasta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Battered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Pollock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Main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Meal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07010" indent="-25654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Bruschetta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Wedges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82955" marR="160020" indent="-61595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Boston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BBQ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Yellow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Rice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160020" indent="-5080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Yorkshire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Pudding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Stuffed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Roasted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132080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Casserole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5104" marR="191770" indent="-762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Spaghetti</a:t>
                      </a:r>
                      <a:r>
                        <a:rPr sz="9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Plant-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Meatballs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Arrabbiata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212725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Sauce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baseline="23148" dirty="0">
                          <a:latin typeface="Calibri"/>
                          <a:cs typeface="Calibri"/>
                        </a:rPr>
                        <a:t>VG</a:t>
                      </a:r>
                      <a:r>
                        <a:rPr sz="900" b="1" spc="75" baseline="23148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Garlic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Bread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Mexican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Enchilada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147320" marR="140970" algn="ctr">
                        <a:lnSpc>
                          <a:spcPts val="122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Vegetarian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(as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alternative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Option</a:t>
                      </a:r>
                      <a:r>
                        <a:rPr sz="1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2)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27380" marR="149860" indent="-472440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Veggie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Sausage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Mash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Gravy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41680" marR="133985" indent="-599440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Plant-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Lasagne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Garlic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Bread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97790" indent="-59690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Quorn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Grill,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Gravy,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Yorkshire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Pudding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3855" marR="142240" indent="-21526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Wrap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Sticks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Pasta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Quiche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196">
                <a:tc>
                  <a:txBody>
                    <a:bodyPr/>
                    <a:lstStyle/>
                    <a:p>
                      <a:pPr marL="548640" marR="197485" indent="-342900">
                        <a:lnSpc>
                          <a:spcPts val="122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‘Street’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‘World’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Food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08305" marR="97790" indent="-30226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Cream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Wrap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Wedges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0995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Chicken</a:t>
                      </a:r>
                      <a:r>
                        <a:rPr sz="9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Jollof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Rice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4670" marR="99060" indent="-428625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Spring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Onion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Loaded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Skins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984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Vegetables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82625" marR="147955" indent="-52768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Broccoli,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Sweetcorn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Baked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Beans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Broccoli,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Cauliflower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Carrots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5415" algn="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Seasonal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Greens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Carrots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Garden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Peas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Carrots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Garden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Peas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Baked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Beans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marL="535940" marR="163195" indent="-365760">
                        <a:lnSpc>
                          <a:spcPts val="1210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Sandwiches,</a:t>
                      </a:r>
                      <a:r>
                        <a:rPr sz="1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Pasta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919"/>
                        </a:spcBef>
                        <a:tabLst>
                          <a:tab pos="2105660" algn="l"/>
                        </a:tabLst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Jollof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r>
                        <a:rPr sz="900" b="1" baseline="23148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Freshly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Made Sandwich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Cheddar,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Mayonnaise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Ham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 &amp;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Basil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Sauce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3415">
                <a:tc>
                  <a:txBody>
                    <a:bodyPr/>
                    <a:lstStyle/>
                    <a:p>
                      <a:pPr marL="1905"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Baked Jacket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Potatoes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153670" indent="31750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55320" marR="148590" indent="-50165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8279" marR="62865" indent="-13906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baseline="23148" dirty="0">
                          <a:latin typeface="Calibri"/>
                          <a:cs typeface="Calibri"/>
                        </a:rPr>
                        <a:t>VG</a:t>
                      </a:r>
                      <a:r>
                        <a:rPr sz="900" b="1" spc="-75" baseline="23148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0330" indent="30480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00075" marR="92075" indent="-50038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670" indent="30480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653415" marR="145415" indent="-500380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635" indent="-32384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502920" marR="120650" indent="-375285">
                        <a:lnSpc>
                          <a:spcPct val="101099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Mayo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Dessert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327660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Banana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Bread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Cookie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Raspberry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Jelly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Fruit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Slices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07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Blueberry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Cake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Custard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Fruit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Flapjack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Chocolate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Mousse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object 4" descr="A green plant with a lightning bol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8604" y="1592122"/>
            <a:ext cx="539114" cy="24180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0622" y="1731648"/>
            <a:ext cx="127631" cy="255253"/>
          </a:xfrm>
          <a:prstGeom prst="rect">
            <a:avLst/>
          </a:prstGeom>
        </p:spPr>
      </p:pic>
      <p:pic>
        <p:nvPicPr>
          <p:cNvPr id="6" name="object 6" descr="A green plant with a lightning bol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5535" y="2272956"/>
            <a:ext cx="539113" cy="241804"/>
          </a:xfrm>
          <a:prstGeom prst="rect">
            <a:avLst/>
          </a:prstGeom>
        </p:spPr>
      </p:pic>
      <p:pic>
        <p:nvPicPr>
          <p:cNvPr id="7" name="object 7" descr="A green plant with a lightning bol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8604" y="2272956"/>
            <a:ext cx="539114" cy="241804"/>
          </a:xfrm>
          <a:prstGeom prst="rect">
            <a:avLst/>
          </a:prstGeom>
        </p:spPr>
      </p:pic>
      <p:pic>
        <p:nvPicPr>
          <p:cNvPr id="8" name="object 8" descr="A green lightning bolt and a pink apple  AI-generated content may be incorrect. 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4534" y="2412481"/>
            <a:ext cx="383799" cy="223517"/>
          </a:xfrm>
          <a:prstGeom prst="rect">
            <a:avLst/>
          </a:prstGeom>
        </p:spPr>
      </p:pic>
      <p:pic>
        <p:nvPicPr>
          <p:cNvPr id="9" name="object 9" descr="A green plant with a lightning bol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7740" y="2412481"/>
            <a:ext cx="539102" cy="241805"/>
          </a:xfrm>
          <a:prstGeom prst="rect">
            <a:avLst/>
          </a:prstGeom>
        </p:spPr>
      </p:pic>
      <p:pic>
        <p:nvPicPr>
          <p:cNvPr id="10" name="object 10" descr="A green lightning bolt and wheat  AI-generated content may be incorrect. 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05569" y="2133434"/>
            <a:ext cx="274317" cy="218361"/>
          </a:xfrm>
          <a:prstGeom prst="rect">
            <a:avLst/>
          </a:prstGeom>
        </p:spPr>
      </p:pic>
      <p:pic>
        <p:nvPicPr>
          <p:cNvPr id="13" name="object 13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67304" y="2940340"/>
            <a:ext cx="155574" cy="219703"/>
          </a:xfrm>
          <a:prstGeom prst="rect">
            <a:avLst/>
          </a:prstGeom>
        </p:spPr>
      </p:pic>
      <p:pic>
        <p:nvPicPr>
          <p:cNvPr id="14" name="object 14" descr="A green plant with a lightning bolt  AI-generated content may be incorrect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8604" y="2940340"/>
            <a:ext cx="539114" cy="241795"/>
          </a:xfrm>
          <a:prstGeom prst="rect">
            <a:avLst/>
          </a:prstGeom>
        </p:spPr>
      </p:pic>
      <p:pic>
        <p:nvPicPr>
          <p:cNvPr id="15" name="object 15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918834" y="2940340"/>
            <a:ext cx="155572" cy="219703"/>
          </a:xfrm>
          <a:prstGeom prst="rect">
            <a:avLst/>
          </a:prstGeom>
        </p:spPr>
      </p:pic>
      <p:pic>
        <p:nvPicPr>
          <p:cNvPr id="16" name="object 16" descr="A logo of an apple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82522" y="2940340"/>
            <a:ext cx="201282" cy="219703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89593" y="3480081"/>
            <a:ext cx="127634" cy="255267"/>
          </a:xfrm>
          <a:prstGeom prst="rect">
            <a:avLst/>
          </a:prstGeom>
        </p:spPr>
      </p:pic>
      <p:pic>
        <p:nvPicPr>
          <p:cNvPr id="18" name="object 18" descr="A logo of an apple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85292" y="4033193"/>
            <a:ext cx="201293" cy="219706"/>
          </a:xfrm>
          <a:prstGeom prst="rect">
            <a:avLst/>
          </a:prstGeom>
        </p:spPr>
      </p:pic>
      <p:pic>
        <p:nvPicPr>
          <p:cNvPr id="19" name="object 19" descr="A logo of an apple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05287" y="4033193"/>
            <a:ext cx="201294" cy="219704"/>
          </a:xfrm>
          <a:prstGeom prst="rect">
            <a:avLst/>
          </a:prstGeom>
        </p:spPr>
      </p:pic>
      <p:pic>
        <p:nvPicPr>
          <p:cNvPr id="20" name="object 20" descr="A logo of an apple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53747" y="4033193"/>
            <a:ext cx="201292" cy="219704"/>
          </a:xfrm>
          <a:prstGeom prst="rect">
            <a:avLst/>
          </a:prstGeom>
        </p:spPr>
      </p:pic>
      <p:pic>
        <p:nvPicPr>
          <p:cNvPr id="21" name="object 21" descr="A logo of an apple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44422" y="4033193"/>
            <a:ext cx="201282" cy="219704"/>
          </a:xfrm>
          <a:prstGeom prst="rect">
            <a:avLst/>
          </a:prstGeom>
        </p:spPr>
      </p:pic>
      <p:pic>
        <p:nvPicPr>
          <p:cNvPr id="22" name="object 22" descr="A logo of an apple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99855" y="4033193"/>
            <a:ext cx="201289" cy="219704"/>
          </a:xfrm>
          <a:prstGeom prst="rect">
            <a:avLst/>
          </a:prstGeom>
        </p:spPr>
      </p:pic>
      <p:pic>
        <p:nvPicPr>
          <p:cNvPr id="23" name="object 23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46500" y="4371313"/>
            <a:ext cx="155573" cy="219439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90798" y="5014288"/>
            <a:ext cx="383794" cy="223517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93869" y="4874758"/>
            <a:ext cx="383801" cy="223514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42328" y="5014288"/>
            <a:ext cx="383799" cy="223517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33003" y="5014288"/>
            <a:ext cx="383800" cy="223517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88436" y="5014288"/>
            <a:ext cx="383794" cy="223517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69422" y="5367506"/>
            <a:ext cx="137159" cy="219708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82522" y="5412096"/>
            <a:ext cx="137157" cy="219708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1536701" y="930212"/>
            <a:ext cx="6886574" cy="180819"/>
          </a:xfrm>
          <a:prstGeom prst="rect">
            <a:avLst/>
          </a:prstGeom>
          <a:noFill/>
        </p:spPr>
        <p:txBody>
          <a:bodyPr vert="horz" wrap="square" lIns="0" tIns="4191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30"/>
              </a:spcBef>
            </a:pPr>
            <a:r>
              <a:rPr lang="en-GB" sz="900" b="1" dirty="0">
                <a:latin typeface="Calibri"/>
                <a:cs typeface="Calibri"/>
              </a:rPr>
              <a:t>SPRING SUMMER 26     WEEK TWO                                       </a:t>
            </a:r>
            <a:r>
              <a:rPr sz="900" b="1" dirty="0">
                <a:latin typeface="Calibri"/>
                <a:cs typeface="Calibri"/>
              </a:rPr>
              <a:t>30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Mar,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20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Apr,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11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May,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</a:t>
            </a:r>
            <a:r>
              <a:rPr lang="en-GB" sz="900" b="1" baseline="30000" dirty="0" err="1">
                <a:latin typeface="Calibri"/>
                <a:cs typeface="Calibri"/>
              </a:rPr>
              <a:t>st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Jun,</a:t>
            </a:r>
            <a:r>
              <a:rPr sz="900" b="1" spc="-2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22</a:t>
            </a:r>
            <a:r>
              <a:rPr lang="en-GB" sz="900" b="1" baseline="30000" dirty="0" err="1">
                <a:latin typeface="Calibri"/>
                <a:cs typeface="Calibri"/>
              </a:rPr>
              <a:t>nd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Jun,</a:t>
            </a:r>
            <a:r>
              <a:rPr sz="900" b="1" spc="-1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13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Jul,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14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Sept,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5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Oct,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26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Oct</a:t>
            </a:r>
            <a:r>
              <a:rPr sz="900" b="1" spc="-10" dirty="0">
                <a:latin typeface="Calibri"/>
                <a:cs typeface="Calibri"/>
              </a:rPr>
              <a:t> </a:t>
            </a:r>
            <a:r>
              <a:rPr sz="900" b="1" spc="-20" dirty="0">
                <a:latin typeface="Calibri"/>
                <a:cs typeface="Calibri"/>
              </a:rPr>
              <a:t>2026</a:t>
            </a:r>
            <a:endParaRPr sz="900" b="1" dirty="0">
              <a:latin typeface="Calibri"/>
              <a:cs typeface="Calibri"/>
            </a:endParaRPr>
          </a:p>
        </p:txBody>
      </p:sp>
      <p:pic>
        <p:nvPicPr>
          <p:cNvPr id="32" name="object 32" descr="Marine Stewardship Council | ISEAL Alliance 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999855" y="1662608"/>
            <a:ext cx="238123" cy="2101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442917"/>
              </p:ext>
            </p:extLst>
          </p:nvPr>
        </p:nvGraphicFramePr>
        <p:xfrm>
          <a:off x="457193" y="1283195"/>
          <a:ext cx="9415778" cy="4428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0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3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46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8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WEEK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THREE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FAVOURITES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MONDAY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WORLD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TUESDAY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WEDNESDAY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PLANET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PIZZA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THURSDAY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FISH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FRIDAY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385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Main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Meal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Burger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Wedges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Sweet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Sour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Chicken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Yellow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Rice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Chicken/Gammon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Gravy,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Stuffing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&amp;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Margherita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Pizza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Pasta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Fish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Fingers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Chips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55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Main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Meal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365760" marR="297815" indent="-6096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Macaroni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Vegetables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3895" marR="67945" indent="-60960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Twists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 &amp;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Basil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Sauce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3204" marR="129539" indent="-10668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Vegetarian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Keema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Puff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Pastry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Slice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72415" marR="159385" indent="-10541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Cauliflower,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Sweet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Lentil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Curry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Quiche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80645" marR="72390" algn="ctr">
                        <a:lnSpc>
                          <a:spcPct val="1022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Onion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Roll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Chips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Ketchup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147320" marR="140970" algn="ctr">
                        <a:lnSpc>
                          <a:spcPts val="121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Vegetarian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(as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alternative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to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2)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636905" marR="128270" indent="-50292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Vegetable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Burger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Wedges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1015" marR="113030" indent="-37973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Sweet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Sour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Vegetables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Yellow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6884" marR="140970" indent="-32766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Quorn</a:t>
                      </a:r>
                      <a:r>
                        <a:rPr sz="9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Grill,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Gravy,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Stuffing</a:t>
                      </a:r>
                      <a:r>
                        <a:rPr sz="9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Roast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Potatoes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08025" marR="130175" indent="-57023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Cauliflower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Bake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Fingers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Chips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‘Street’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‘World’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b="1" spc="-20" dirty="0">
                          <a:latin typeface="Calibri"/>
                          <a:cs typeface="Calibri"/>
                        </a:rPr>
                        <a:t>Food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Egg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Muffin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Potato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Wedges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Mediterranean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Vegetable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Paella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Onion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Bhaji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Burger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Mixed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Rice/Pasta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Salad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080"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Vegetables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Sweetcorn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Baked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Beans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Broccoli,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Cauliflower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Carrots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02310" marR="187960" indent="-508000">
                        <a:lnSpc>
                          <a:spcPts val="109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Seasonal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Greens,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Carrots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Salad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Broccoli,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Sweetcorn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Coleslaw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7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Garden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Peas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Baked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Beans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535940" marR="163195" indent="-365760">
                        <a:lnSpc>
                          <a:spcPts val="1220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Sandwiches,</a:t>
                      </a:r>
                      <a:r>
                        <a:rPr sz="1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Pasta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756920">
                        <a:lnSpc>
                          <a:spcPct val="100000"/>
                        </a:lnSpc>
                        <a:spcBef>
                          <a:spcPts val="925"/>
                        </a:spcBef>
                        <a:tabLst>
                          <a:tab pos="2021839" algn="l"/>
                        </a:tabLst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Jollof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Rice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	/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Freshly Made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Sandwich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Cheddar,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Mayonnaise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Ham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Pasta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Cheese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Tomato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Basil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Sauce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3415">
                <a:tc>
                  <a:txBody>
                    <a:bodyPr/>
                    <a:lstStyle/>
                    <a:p>
                      <a:pPr marL="1905" algn="ctr">
                        <a:lnSpc>
                          <a:spcPts val="1185"/>
                        </a:lnSpc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Baked Jacket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Potatoes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  <a:p>
                      <a:pPr marL="655320" marR="146685" indent="-501650">
                        <a:lnSpc>
                          <a:spcPct val="1022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055"/>
                        </a:lnSpc>
                      </a:pPr>
                      <a:r>
                        <a:rPr lang="en-GB" sz="900">
                          <a:latin typeface="Calibri"/>
                          <a:cs typeface="Calibri"/>
                        </a:rPr>
                        <a:t>Jacket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Potato</a:t>
                      </a:r>
                      <a:r>
                        <a:rPr lang="en-GB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with</a:t>
                      </a:r>
                      <a:r>
                        <a:rPr lang="en-GB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Beans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b="1" spc="-37" baseline="23148">
                          <a:latin typeface="Calibri"/>
                          <a:cs typeface="Calibri"/>
                        </a:rPr>
                        <a:t>VG</a:t>
                      </a:r>
                      <a:endParaRPr lang="en-GB" sz="900" baseline="23148">
                        <a:latin typeface="Calibri"/>
                        <a:cs typeface="Calibri"/>
                      </a:endParaRPr>
                    </a:p>
                    <a:p>
                      <a:pPr marL="653415" marR="145415" indent="-501650">
                        <a:lnSpc>
                          <a:spcPct val="102200"/>
                        </a:lnSpc>
                      </a:pPr>
                      <a:r>
                        <a:rPr lang="en-GB" sz="900">
                          <a:latin typeface="Calibri"/>
                          <a:cs typeface="Calibri"/>
                        </a:rPr>
                        <a:t>Cheesy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Beans,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Tuna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Mayo</a:t>
                      </a:r>
                      <a:r>
                        <a:rPr lang="en-GB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spc="-25">
                          <a:latin typeface="Calibri"/>
                          <a:cs typeface="Calibri"/>
                        </a:rPr>
                        <a:t>or</a:t>
                      </a:r>
                      <a:r>
                        <a:rPr lang="en-GB" sz="9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spc="-10">
                          <a:latin typeface="Calibri"/>
                          <a:cs typeface="Calibri"/>
                        </a:rPr>
                        <a:t>Cheese</a:t>
                      </a:r>
                      <a:endParaRPr lang="en-GB"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055"/>
                        </a:lnSpc>
                      </a:pPr>
                      <a:r>
                        <a:rPr lang="en-GB" sz="900">
                          <a:latin typeface="Calibri"/>
                          <a:cs typeface="Calibri"/>
                        </a:rPr>
                        <a:t>Jacket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Potato</a:t>
                      </a:r>
                      <a:r>
                        <a:rPr lang="en-GB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with</a:t>
                      </a:r>
                      <a:r>
                        <a:rPr lang="en-GB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Beans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b="1" spc="-37" baseline="23148">
                          <a:latin typeface="Calibri"/>
                          <a:cs typeface="Calibri"/>
                        </a:rPr>
                        <a:t>VG</a:t>
                      </a:r>
                      <a:endParaRPr lang="en-GB" sz="900" baseline="23148">
                        <a:latin typeface="Calibri"/>
                        <a:cs typeface="Calibri"/>
                      </a:endParaRPr>
                    </a:p>
                    <a:p>
                      <a:pPr marL="657860" marR="149860" indent="-500380">
                        <a:lnSpc>
                          <a:spcPct val="102200"/>
                        </a:lnSpc>
                      </a:pPr>
                      <a:r>
                        <a:rPr lang="en-GB" sz="900">
                          <a:latin typeface="Calibri"/>
                          <a:cs typeface="Calibri"/>
                        </a:rPr>
                        <a:t>Cheesy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Beans,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Tuna</a:t>
                      </a:r>
                      <a:r>
                        <a:rPr lang="en-GB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>
                          <a:latin typeface="Calibri"/>
                          <a:cs typeface="Calibri"/>
                        </a:rPr>
                        <a:t>Mayo</a:t>
                      </a:r>
                      <a:r>
                        <a:rPr lang="en-GB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spc="-25">
                          <a:latin typeface="Calibri"/>
                          <a:cs typeface="Calibri"/>
                        </a:rPr>
                        <a:t>or</a:t>
                      </a:r>
                      <a:r>
                        <a:rPr lang="en-GB" sz="9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spc="-10">
                          <a:latin typeface="Calibri"/>
                          <a:cs typeface="Calibri"/>
                        </a:rPr>
                        <a:t>Cheese</a:t>
                      </a:r>
                      <a:endParaRPr lang="en-GB"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055"/>
                        </a:lnSpc>
                      </a:pPr>
                      <a:r>
                        <a:rPr lang="en-GB"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lang="en-GB"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lang="en-GB"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lang="en-GB"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lang="en-GB"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lang="en-GB" sz="900" baseline="23148" dirty="0">
                        <a:latin typeface="Calibri"/>
                        <a:cs typeface="Calibri"/>
                      </a:endParaRPr>
                    </a:p>
                    <a:p>
                      <a:pPr marL="653415" marR="145415" indent="-500380">
                        <a:lnSpc>
                          <a:spcPct val="102200"/>
                        </a:lnSpc>
                      </a:pPr>
                      <a:r>
                        <a:rPr lang="en-GB"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lang="en-GB"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lang="en-GB"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lang="en-GB"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dirty="0">
                          <a:latin typeface="Calibri"/>
                          <a:cs typeface="Calibri"/>
                        </a:rPr>
                        <a:t>Mayo</a:t>
                      </a:r>
                      <a:r>
                        <a:rPr lang="en-GB"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spc="-2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lang="en-GB"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lang="en-GB"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Jacket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Potato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>
                        <a:latin typeface="Calibri"/>
                        <a:cs typeface="Calibri"/>
                      </a:endParaRPr>
                    </a:p>
                    <a:p>
                      <a:pPr marL="504190" marR="120650" indent="-375285">
                        <a:lnSpc>
                          <a:spcPct val="1022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Cheesy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Beans,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Tuna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Mayo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Cheese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080"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Dessert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Chocolate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Cookie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Pineapple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Upside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Down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Cake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&amp;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Custard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Orange</a:t>
                      </a:r>
                      <a:r>
                        <a:rPr sz="9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Jelly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7" baseline="23148" dirty="0">
                          <a:latin typeface="Calibri"/>
                          <a:cs typeface="Calibri"/>
                        </a:rPr>
                        <a:t>VG</a:t>
                      </a:r>
                      <a:endParaRPr sz="900" baseline="23148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Chocolate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Apple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Cake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Cherry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Iced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Sponge</a:t>
                      </a:r>
                      <a:r>
                        <a:rPr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Cake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7782" y="1605458"/>
            <a:ext cx="127622" cy="25525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2432" y="1744992"/>
            <a:ext cx="127633" cy="255263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18717" y="1744992"/>
            <a:ext cx="127632" cy="25526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98607" y="2286292"/>
            <a:ext cx="380998" cy="222248"/>
          </a:xfrm>
          <a:prstGeom prst="rect">
            <a:avLst/>
          </a:prstGeom>
        </p:spPr>
      </p:pic>
      <p:pic>
        <p:nvPicPr>
          <p:cNvPr id="17" name="object 17" descr="A green lightning bolt and a pink apple  AI-generated content may be incorrect. 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44845" y="2286292"/>
            <a:ext cx="383794" cy="223517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343457" y="2286290"/>
            <a:ext cx="480695" cy="228600"/>
            <a:chOff x="7343457" y="2286290"/>
            <a:chExt cx="480695" cy="228600"/>
          </a:xfrm>
        </p:grpSpPr>
        <p:pic>
          <p:nvPicPr>
            <p:cNvPr id="19" name="object 19" descr="A green lightning bolt and wheat  AI-generated content may be incorrect. 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43457" y="2296452"/>
              <a:ext cx="274318" cy="218363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17772" y="2286290"/>
              <a:ext cx="206374" cy="228599"/>
            </a:xfrm>
            <a:prstGeom prst="rect">
              <a:avLst/>
            </a:prstGeom>
          </p:spPr>
        </p:pic>
      </p:grpSp>
      <p:pic>
        <p:nvPicPr>
          <p:cNvPr id="21" name="object 21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063990" y="2146769"/>
            <a:ext cx="155573" cy="219705"/>
          </a:xfrm>
          <a:prstGeom prst="rect">
            <a:avLst/>
          </a:prstGeom>
        </p:spPr>
      </p:pic>
      <p:pic>
        <p:nvPicPr>
          <p:cNvPr id="25" name="object 25" descr="A green lightning bolt and wheat  AI-generated content may be incorrect. 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27398" y="2952796"/>
            <a:ext cx="274317" cy="218361"/>
          </a:xfrm>
          <a:prstGeom prst="rect">
            <a:avLst/>
          </a:prstGeom>
        </p:spPr>
      </p:pic>
      <p:pic>
        <p:nvPicPr>
          <p:cNvPr id="26" name="object 26" descr="A green plant with a lightning bolt  AI-generated content may be incorrect. 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24167" y="2918976"/>
            <a:ext cx="539114" cy="241805"/>
          </a:xfrm>
          <a:prstGeom prst="rect">
            <a:avLst/>
          </a:prstGeom>
        </p:spPr>
      </p:pic>
      <p:pic>
        <p:nvPicPr>
          <p:cNvPr id="27" name="object 27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63763" y="2930025"/>
            <a:ext cx="155572" cy="219707"/>
          </a:xfrm>
          <a:prstGeom prst="rect">
            <a:avLst/>
          </a:prstGeom>
        </p:spPr>
      </p:pic>
      <p:pic>
        <p:nvPicPr>
          <p:cNvPr id="28" name="object 28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89363" y="2938179"/>
            <a:ext cx="201292" cy="219707"/>
          </a:xfrm>
          <a:prstGeom prst="rect">
            <a:avLst/>
          </a:prstGeom>
        </p:spPr>
      </p:pic>
      <p:pic>
        <p:nvPicPr>
          <p:cNvPr id="29" name="object 29" descr="A green lightning bolt and wheat  AI-generated content may be incorrect. 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41147" y="3465294"/>
            <a:ext cx="274319" cy="218363"/>
          </a:xfrm>
          <a:prstGeom prst="rect">
            <a:avLst/>
          </a:prstGeom>
        </p:spPr>
      </p:pic>
      <p:pic>
        <p:nvPicPr>
          <p:cNvPr id="30" name="object 30" descr="A green lightning bolt and wheat  AI-generated content may be incorrect. 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88974" y="3472352"/>
            <a:ext cx="274316" cy="218363"/>
          </a:xfrm>
          <a:prstGeom prst="rect">
            <a:avLst/>
          </a:prstGeom>
        </p:spPr>
      </p:pic>
      <p:pic>
        <p:nvPicPr>
          <p:cNvPr id="31" name="object 31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506506" y="3472352"/>
            <a:ext cx="155572" cy="219708"/>
          </a:xfrm>
          <a:prstGeom prst="rect">
            <a:avLst/>
          </a:prstGeom>
        </p:spPr>
      </p:pic>
      <p:pic>
        <p:nvPicPr>
          <p:cNvPr id="32" name="object 32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55163" y="3982412"/>
            <a:ext cx="201293" cy="219708"/>
          </a:xfrm>
          <a:prstGeom prst="rect">
            <a:avLst/>
          </a:prstGeom>
        </p:spPr>
      </p:pic>
      <p:pic>
        <p:nvPicPr>
          <p:cNvPr id="33" name="object 33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57585" y="3936330"/>
            <a:ext cx="201293" cy="219708"/>
          </a:xfrm>
          <a:prstGeom prst="rect">
            <a:avLst/>
          </a:prstGeom>
        </p:spPr>
      </p:pic>
      <p:pic>
        <p:nvPicPr>
          <p:cNvPr id="34" name="object 34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32156" y="4003602"/>
            <a:ext cx="201293" cy="219704"/>
          </a:xfrm>
          <a:prstGeom prst="rect">
            <a:avLst/>
          </a:prstGeom>
        </p:spPr>
      </p:pic>
      <p:pic>
        <p:nvPicPr>
          <p:cNvPr id="35" name="object 35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80617" y="3936330"/>
            <a:ext cx="201292" cy="219708"/>
          </a:xfrm>
          <a:prstGeom prst="rect">
            <a:avLst/>
          </a:prstGeom>
        </p:spPr>
      </p:pic>
      <p:pic>
        <p:nvPicPr>
          <p:cNvPr id="36" name="object 36" descr="A logo of an apple  AI-generated content may be incorrect. 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018270" y="3974751"/>
            <a:ext cx="201293" cy="219708"/>
          </a:xfrm>
          <a:prstGeom prst="rect">
            <a:avLst/>
          </a:prstGeom>
        </p:spPr>
      </p:pic>
      <p:pic>
        <p:nvPicPr>
          <p:cNvPr id="37" name="object 37" descr="A green lightning bolt and leaf  AI-generated content may be incorrect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70300" y="4333994"/>
            <a:ext cx="155572" cy="219703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228885" y="5470462"/>
            <a:ext cx="137158" cy="21970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509190" y="5502139"/>
            <a:ext cx="137159" cy="219708"/>
          </a:xfrm>
          <a:prstGeom prst="rect">
            <a:avLst/>
          </a:prstGeom>
        </p:spPr>
      </p:pic>
      <p:sp>
        <p:nvSpPr>
          <p:cNvPr id="41" name="object 41"/>
          <p:cNvSpPr txBox="1"/>
          <p:nvPr/>
        </p:nvSpPr>
        <p:spPr>
          <a:xfrm>
            <a:off x="1824228" y="931401"/>
            <a:ext cx="6634418" cy="180819"/>
          </a:xfrm>
          <a:prstGeom prst="rect">
            <a:avLst/>
          </a:prstGeom>
          <a:noFill/>
        </p:spPr>
        <p:txBody>
          <a:bodyPr vert="horz" wrap="square" lIns="0" tIns="4191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30"/>
              </a:spcBef>
            </a:pPr>
            <a:r>
              <a:rPr lang="en-GB" sz="900" b="1" dirty="0">
                <a:latin typeface="Calibri"/>
                <a:cs typeface="Calibri"/>
              </a:rPr>
              <a:t>SPRING SUMMER 26      WEEK THREE                            </a:t>
            </a:r>
            <a:r>
              <a:rPr sz="900" b="1" dirty="0">
                <a:latin typeface="Calibri"/>
                <a:cs typeface="Calibri"/>
              </a:rPr>
              <a:t>6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Apr,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27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Apr,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18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May,</a:t>
            </a:r>
            <a:r>
              <a:rPr sz="900" b="1" spc="-2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8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Jun,</a:t>
            </a:r>
            <a:r>
              <a:rPr sz="900" b="1" spc="-1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29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Jun,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20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Jul,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31</a:t>
            </a:r>
            <a:r>
              <a:rPr lang="en-GB" sz="900" b="1" baseline="30000" dirty="0" err="1">
                <a:latin typeface="Calibri"/>
                <a:cs typeface="Calibri"/>
              </a:rPr>
              <a:t>st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Aug,</a:t>
            </a:r>
            <a:r>
              <a:rPr sz="900" b="1" spc="-2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21</a:t>
            </a:r>
            <a:r>
              <a:rPr lang="en-GB" sz="900" b="1" baseline="30000" dirty="0" err="1">
                <a:latin typeface="Calibri"/>
                <a:cs typeface="Calibri"/>
              </a:rPr>
              <a:t>st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Sept,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12</a:t>
            </a:r>
            <a:r>
              <a:rPr lang="en-GB" sz="900" b="1" baseline="30000" dirty="0" err="1">
                <a:latin typeface="Calibri"/>
                <a:cs typeface="Calibri"/>
              </a:rPr>
              <a:t>th</a:t>
            </a:r>
            <a:r>
              <a:rPr lang="en-GB" sz="900" b="1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Oct</a:t>
            </a:r>
            <a:r>
              <a:rPr sz="900" b="1" spc="-20" dirty="0">
                <a:latin typeface="Calibri"/>
                <a:cs typeface="Calibri"/>
              </a:rPr>
              <a:t> 2026</a:t>
            </a:r>
            <a:endParaRPr sz="900" b="1" dirty="0">
              <a:latin typeface="Calibri"/>
              <a:cs typeface="Calibri"/>
            </a:endParaRPr>
          </a:p>
        </p:txBody>
      </p:sp>
      <p:pic>
        <p:nvPicPr>
          <p:cNvPr id="42" name="object 42" descr="Marine Stewardship Council | ISEAL Alliance 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036684" y="1667054"/>
            <a:ext cx="238122" cy="210182"/>
          </a:xfrm>
          <a:prstGeom prst="rect">
            <a:avLst/>
          </a:prstGeom>
        </p:spPr>
      </p:pic>
      <p:pic>
        <p:nvPicPr>
          <p:cNvPr id="43" name="object 24">
            <a:extLst>
              <a:ext uri="{FF2B5EF4-FFF2-40B4-BE49-F238E27FC236}">
                <a16:creationId xmlns:a16="http://schemas.microsoft.com/office/drawing/2014/main" id="{89762080-E1A5-0A6B-0D15-982A3A4787F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85885" y="4959895"/>
            <a:ext cx="383794" cy="223517"/>
          </a:xfrm>
          <a:prstGeom prst="rect">
            <a:avLst/>
          </a:prstGeom>
        </p:spPr>
      </p:pic>
      <p:pic>
        <p:nvPicPr>
          <p:cNvPr id="44" name="object 25">
            <a:extLst>
              <a:ext uri="{FF2B5EF4-FFF2-40B4-BE49-F238E27FC236}">
                <a16:creationId xmlns:a16="http://schemas.microsoft.com/office/drawing/2014/main" id="{6CB6F7CB-E094-967E-670F-E4270F74EB6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6330" y="4993541"/>
            <a:ext cx="383801" cy="223514"/>
          </a:xfrm>
          <a:prstGeom prst="rect">
            <a:avLst/>
          </a:prstGeom>
        </p:spPr>
      </p:pic>
      <p:pic>
        <p:nvPicPr>
          <p:cNvPr id="45" name="object 26">
            <a:extLst>
              <a:ext uri="{FF2B5EF4-FFF2-40B4-BE49-F238E27FC236}">
                <a16:creationId xmlns:a16="http://schemas.microsoft.com/office/drawing/2014/main" id="{9CB47A5C-A9C0-538A-0BD3-B808BE26F58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41869" y="4993538"/>
            <a:ext cx="383799" cy="223517"/>
          </a:xfrm>
          <a:prstGeom prst="rect">
            <a:avLst/>
          </a:prstGeom>
        </p:spPr>
      </p:pic>
      <p:pic>
        <p:nvPicPr>
          <p:cNvPr id="46" name="object 27">
            <a:extLst>
              <a:ext uri="{FF2B5EF4-FFF2-40B4-BE49-F238E27FC236}">
                <a16:creationId xmlns:a16="http://schemas.microsoft.com/office/drawing/2014/main" id="{332D8A69-8F3D-F628-A389-D469831E07B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37159" y="4993537"/>
            <a:ext cx="383800" cy="223517"/>
          </a:xfrm>
          <a:prstGeom prst="rect">
            <a:avLst/>
          </a:prstGeom>
        </p:spPr>
      </p:pic>
      <p:pic>
        <p:nvPicPr>
          <p:cNvPr id="47" name="object 28">
            <a:extLst>
              <a:ext uri="{FF2B5EF4-FFF2-40B4-BE49-F238E27FC236}">
                <a16:creationId xmlns:a16="http://schemas.microsoft.com/office/drawing/2014/main" id="{7E6CD8D2-1BE6-7A66-DE75-3686FEFC9B7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91012" y="4979210"/>
            <a:ext cx="383794" cy="2235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1068</Words>
  <Application>Microsoft Office PowerPoint</Application>
  <PresentationFormat>Custom</PresentationFormat>
  <Paragraphs>186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Vickers</dc:creator>
  <cp:lastModifiedBy>Victoria Elliot</cp:lastModifiedBy>
  <cp:revision>6</cp:revision>
  <dcterms:created xsi:type="dcterms:W3CDTF">2026-02-04T10:34:14Z</dcterms:created>
  <dcterms:modified xsi:type="dcterms:W3CDTF">2026-03-10T12:18:20Z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0x010100F5FCDDB1635BBC4D919F6DF039A73EF0</vt:lpwstr>
  </property>
  <property fmtid="{D5CDD505-2E9C-101B-9397-08002B2CF9AE}" pid="3" name="Created">
    <vt:filetime>2026-02-04T00:00:00Z</vt:filetime>
  </property>
  <property fmtid="{D5CDD505-2E9C-101B-9397-08002B2CF9AE}" pid="4" name="GrammarlyDocumentId">
    <vt:lpwstr>11d5c73f23266a5886aaaab8edb5dd3da93b63ec5a7195c58d8268bb9d220883</vt:lpwstr>
  </property>
  <property fmtid="{D5CDD505-2E9C-101B-9397-08002B2CF9AE}" pid="5" name="MediaServiceImageTags">
    <vt:lpwstr/>
  </property>
  <property fmtid="{D5CDD505-2E9C-101B-9397-08002B2CF9AE}" pid="6" name="SourceModified">
    <vt:lpwstr/>
  </property>
  <property fmtid="{D5CDD505-2E9C-101B-9397-08002B2CF9AE}" pid="7" name="LastSaved">
    <vt:filetime>2026-02-04T00:00:00Z</vt:filetime>
  </property>
</Properties>
</file>