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7FD"/>
    <a:srgbClr val="FDD1DF"/>
    <a:srgbClr val="F63A98"/>
    <a:srgbClr val="DFC9FF"/>
    <a:srgbClr val="CC99FF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1"/>
  </p:normalViewPr>
  <p:slideViewPr>
    <p:cSldViewPr snapToGrid="0">
      <p:cViewPr varScale="1">
        <p:scale>
          <a:sx n="107" d="100"/>
          <a:sy n="107" d="100"/>
        </p:scale>
        <p:origin x="148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5769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158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1128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035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051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05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497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518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6333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070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C49A-6BEC-43D3-A7C9-07500AFF0B76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55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2C49A-6BEC-43D3-A7C9-07500AFF0B76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DDB0D-640C-4D4C-840D-9B8857287E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049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retoday.org.uk/uploads/RE%20Today%20Website/Schemes%20of%20Work/MAS%20A%20PLUS/KS1/1-6%20How%20and%20why%20do%20we%20celebrate%20special%20and%20sacred%20times%202021.pdf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7655" y="126124"/>
            <a:ext cx="9606455" cy="6600497"/>
          </a:xfrm>
          <a:prstGeom prst="rect">
            <a:avLst/>
          </a:prstGeom>
          <a:solidFill>
            <a:schemeClr val="bg1"/>
          </a:solidFill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830314" y="166138"/>
            <a:ext cx="82611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YR-6  2025 - 2026</a:t>
            </a:r>
          </a:p>
          <a:p>
            <a:pPr algn="ctr"/>
            <a:r>
              <a:rPr lang="en-GB" sz="2000" b="1" dirty="0"/>
              <a:t>R.E. Curriculum Overview</a:t>
            </a:r>
            <a:r>
              <a:rPr lang="en-GB" sz="2000" dirty="0"/>
              <a:t>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9281135"/>
              </p:ext>
            </p:extLst>
          </p:nvPr>
        </p:nvGraphicFramePr>
        <p:xfrm>
          <a:off x="545708" y="1171734"/>
          <a:ext cx="8863580" cy="4762534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767595">
                  <a:extLst>
                    <a:ext uri="{9D8B030D-6E8A-4147-A177-3AD203B41FA5}">
                      <a16:colId xmlns:a16="http://schemas.microsoft.com/office/drawing/2014/main" val="1875530190"/>
                    </a:ext>
                  </a:extLst>
                </a:gridCol>
                <a:gridCol w="1429897">
                  <a:extLst>
                    <a:ext uri="{9D8B030D-6E8A-4147-A177-3AD203B41FA5}">
                      <a16:colId xmlns:a16="http://schemas.microsoft.com/office/drawing/2014/main" val="1031738001"/>
                    </a:ext>
                  </a:extLst>
                </a:gridCol>
                <a:gridCol w="1348973">
                  <a:extLst>
                    <a:ext uri="{9D8B030D-6E8A-4147-A177-3AD203B41FA5}">
                      <a16:colId xmlns:a16="http://schemas.microsoft.com/office/drawing/2014/main" val="3536728124"/>
                    </a:ext>
                  </a:extLst>
                </a:gridCol>
                <a:gridCol w="1376194">
                  <a:extLst>
                    <a:ext uri="{9D8B030D-6E8A-4147-A177-3AD203B41FA5}">
                      <a16:colId xmlns:a16="http://schemas.microsoft.com/office/drawing/2014/main" val="1851985973"/>
                    </a:ext>
                  </a:extLst>
                </a:gridCol>
                <a:gridCol w="1376194">
                  <a:extLst>
                    <a:ext uri="{9D8B030D-6E8A-4147-A177-3AD203B41FA5}">
                      <a16:colId xmlns:a16="http://schemas.microsoft.com/office/drawing/2014/main" val="1104232013"/>
                    </a:ext>
                  </a:extLst>
                </a:gridCol>
                <a:gridCol w="1290771">
                  <a:extLst>
                    <a:ext uri="{9D8B030D-6E8A-4147-A177-3AD203B41FA5}">
                      <a16:colId xmlns:a16="http://schemas.microsoft.com/office/drawing/2014/main" val="434829723"/>
                    </a:ext>
                  </a:extLst>
                </a:gridCol>
                <a:gridCol w="1273956">
                  <a:extLst>
                    <a:ext uri="{9D8B030D-6E8A-4147-A177-3AD203B41FA5}">
                      <a16:colId xmlns:a16="http://schemas.microsoft.com/office/drawing/2014/main" val="2698527844"/>
                    </a:ext>
                  </a:extLst>
                </a:gridCol>
              </a:tblGrid>
              <a:tr h="331991"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Autumn 1</a:t>
                      </a:r>
                      <a:endParaRPr lang="en-GB" sz="1600" b="1" dirty="0"/>
                    </a:p>
                  </a:txBody>
                  <a:tcPr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Autumn 2</a:t>
                      </a:r>
                    </a:p>
                  </a:txBody>
                  <a:tcPr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Spring 1</a:t>
                      </a:r>
                      <a:endParaRPr lang="en-GB" sz="1600" b="1" dirty="0"/>
                    </a:p>
                  </a:txBody>
                  <a:tcPr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Spring 2</a:t>
                      </a:r>
                    </a:p>
                  </a:txBody>
                  <a:tcPr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Summer 1</a:t>
                      </a:r>
                    </a:p>
                  </a:txBody>
                  <a:tcPr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Summer 2</a:t>
                      </a:r>
                    </a:p>
                  </a:txBody>
                  <a:tcPr>
                    <a:solidFill>
                      <a:srgbClr val="FFE7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270689"/>
                  </a:ext>
                </a:extLst>
              </a:tr>
              <a:tr h="705544">
                <a:tc>
                  <a:txBody>
                    <a:bodyPr/>
                    <a:lstStyle/>
                    <a:p>
                      <a:r>
                        <a:rPr lang="en-GB" sz="1200" b="0" dirty="0"/>
                        <a:t>Reception </a:t>
                      </a:r>
                    </a:p>
                  </a:txBody>
                  <a:tcPr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F4 Being special: where do we belong?</a:t>
                      </a:r>
                    </a:p>
                    <a:p>
                      <a:pPr algn="ctr"/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GB" sz="800" b="1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F2 Why is Christmas special for Christians?</a:t>
                      </a:r>
                      <a:endParaRPr lang="en-GB" sz="800" b="1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F1 Why is the word ‘God’ so important to Christians?</a:t>
                      </a:r>
                      <a:endParaRPr lang="en-GB" sz="800" b="1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F3 Why is Easter special to Christians?</a:t>
                      </a:r>
                      <a:endParaRPr lang="en-GB" sz="800" b="1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F5 What places are special and why?</a:t>
                      </a:r>
                    </a:p>
                    <a:p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GB" sz="8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F6 What times/stories are special and why?</a:t>
                      </a:r>
                    </a:p>
                    <a:p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GB" sz="8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rgbClr val="FFE7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7455792"/>
                  </a:ext>
                </a:extLst>
              </a:tr>
              <a:tr h="705544">
                <a:tc>
                  <a:txBody>
                    <a:bodyPr/>
                    <a:lstStyle/>
                    <a:p>
                      <a:r>
                        <a:rPr lang="en-GB" sz="1200" dirty="0"/>
                        <a:t>Year 1</a:t>
                      </a:r>
                      <a:endParaRPr lang="en-GB" sz="1200" b="1" dirty="0"/>
                    </a:p>
                  </a:txBody>
                  <a:tcPr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1.10 What does it mean to belong to a faith community?</a:t>
                      </a:r>
                    </a:p>
                    <a:p>
                      <a:pPr algn="ctr"/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kumimoji="0" lang="en-GB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1.3 Why does Christmas matter to Christians?</a:t>
                      </a:r>
                      <a:endParaRPr lang="en-GB" sz="800" b="1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1.6 Who is a Muslim and how do they live?</a:t>
                      </a:r>
                    </a:p>
                    <a:p>
                      <a:pPr algn="ctr"/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GB" sz="800" b="1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 What do Christians believe God is like?</a:t>
                      </a:r>
                      <a:endParaRPr lang="en-GB" sz="800" b="1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 Who do Christians say made the world?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1.9 How should we care for the world and for others, and why does it matter?</a:t>
                      </a:r>
                    </a:p>
                    <a:p>
                      <a:pPr algn="ctr"/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GB" sz="800" b="1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rgbClr val="FDD1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901434"/>
                  </a:ext>
                </a:extLst>
              </a:tr>
              <a:tr h="633802">
                <a:tc>
                  <a:txBody>
                    <a:bodyPr/>
                    <a:lstStyle/>
                    <a:p>
                      <a:r>
                        <a:rPr lang="en-GB" sz="1200" dirty="0"/>
                        <a:t>Year 2</a:t>
                      </a:r>
                      <a:endParaRPr lang="en-GB" sz="1200" b="1" dirty="0"/>
                    </a:p>
                  </a:txBody>
                  <a:tcPr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1.7 Who is Jewish and how do they live?</a:t>
                      </a:r>
                    </a:p>
                    <a:p>
                      <a:pPr algn="ctr"/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1.7 Who is Jewish and how do they live?</a:t>
                      </a:r>
                    </a:p>
                    <a:p>
                      <a:pPr algn="ctr"/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1.8 What makes some places sacred to believers?</a:t>
                      </a:r>
                    </a:p>
                    <a:p>
                      <a:pPr algn="ctr"/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GB" sz="800" b="1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1.5 Why does Easter matter to Christians?</a:t>
                      </a:r>
                    </a:p>
                    <a:p>
                      <a:pPr algn="ctr"/>
                      <a:r>
                        <a:rPr lang="en-GB" sz="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1.6 How and why do we celebrate special and sacred times? (retoday.org.uk)</a:t>
                      </a:r>
                      <a:endParaRPr lang="en-GB" sz="800" b="1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1.6 Who is a Muslim and how do they live? Part 2</a:t>
                      </a:r>
                      <a:endParaRPr kumimoji="0" lang="en-GB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1.4 What is the ‘good news’ Christians believe Jesus brings?</a:t>
                      </a:r>
                      <a:endParaRPr kumimoji="0" lang="en-GB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E7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972013"/>
                  </a:ext>
                </a:extLst>
              </a:tr>
              <a:tr h="595591">
                <a:tc>
                  <a:txBody>
                    <a:bodyPr/>
                    <a:lstStyle/>
                    <a:p>
                      <a:r>
                        <a:rPr lang="en-GB" sz="1200" dirty="0"/>
                        <a:t>Year 3</a:t>
                      </a:r>
                      <a:endParaRPr lang="en-GB" sz="1200" b="1" dirty="0"/>
                    </a:p>
                  </a:txBody>
                  <a:tcPr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L2.1 What do Christians learn from the Creation story?</a:t>
                      </a:r>
                      <a:endParaRPr kumimoji="0" lang="en-GB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L2.2 What is it like for someone to follow God?</a:t>
                      </a:r>
                      <a:endParaRPr kumimoji="0" lang="en-GB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L2.7 What do Hindus believe God is like?</a:t>
                      </a:r>
                    </a:p>
                    <a:p>
                      <a:pPr algn="ctr"/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GB" sz="800" b="1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L2.9 How do festivals and worship show what matters to a Muslim?</a:t>
                      </a:r>
                    </a:p>
                    <a:p>
                      <a:pPr algn="ctr"/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GB" sz="800" b="1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L2.4 What kind of world did Jesus want?</a:t>
                      </a:r>
                      <a:endParaRPr kumimoji="0" lang="en-GB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L2.12 How and why do people try to make the world a better place?</a:t>
                      </a:r>
                    </a:p>
                    <a:p>
                      <a:pPr algn="ctr"/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kumimoji="0" lang="en-GB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DD1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995117"/>
                  </a:ext>
                </a:extLst>
              </a:tr>
              <a:tr h="595591">
                <a:tc>
                  <a:txBody>
                    <a:bodyPr/>
                    <a:lstStyle/>
                    <a:p>
                      <a:r>
                        <a:rPr lang="en-GB" sz="1200" dirty="0"/>
                        <a:t>Year 4</a:t>
                      </a:r>
                      <a:endParaRPr lang="en-GB" sz="1200" b="1" dirty="0"/>
                    </a:p>
                  </a:txBody>
                  <a:tcPr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L2.10 How do festivals and family life show what matters to Jewish people?</a:t>
                      </a:r>
                    </a:p>
                    <a:p>
                      <a:pPr algn="ctr"/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kumimoji="0" lang="en-GB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L2.8 What does it mean to be Hindu in Britain today?</a:t>
                      </a:r>
                    </a:p>
                    <a:p>
                      <a:pPr algn="ctr"/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kumimoji="0" lang="en-GB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L2.11 How and why do people mark the significant events of life?</a:t>
                      </a:r>
                    </a:p>
                    <a:p>
                      <a:pPr algn="ctr"/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L2.5 Why do Christians call the day Jesus died ‘Good Friday’?</a:t>
                      </a: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L2.6 For Christians, when Jesus left, what was the impact of the Pentecost?</a:t>
                      </a:r>
                      <a:endParaRPr kumimoji="0" lang="en-GB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L2.3 What is the ‘Trinity’ and why is it important for Christians?</a:t>
                      </a:r>
                      <a:endParaRPr kumimoji="0" lang="en-GB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986461"/>
                  </a:ext>
                </a:extLst>
              </a:tr>
              <a:tr h="595591">
                <a:tc>
                  <a:txBody>
                    <a:bodyPr/>
                    <a:lstStyle/>
                    <a:p>
                      <a:r>
                        <a:rPr lang="en-GB" sz="1200" dirty="0"/>
                        <a:t>Year 5</a:t>
                      </a:r>
                      <a:endParaRPr lang="en-GB" sz="1200" b="1" dirty="0"/>
                    </a:p>
                  </a:txBody>
                  <a:tcPr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U2.1 What does it mean for Christians to believe God is holy and loving?</a:t>
                      </a:r>
                      <a:endParaRPr kumimoji="0" lang="en-GB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U2.3 Why do Christians believe Jesus was the Messiah?</a:t>
                      </a:r>
                      <a:endParaRPr kumimoji="0" lang="en-GB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U2.7 Why do Hindus want to be good?</a:t>
                      </a:r>
                    </a:p>
                    <a:p>
                      <a:pPr algn="ctr"/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GB" sz="800" b="1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U2.12 How does faith help people when life gets hard?</a:t>
                      </a:r>
                    </a:p>
                    <a:p>
                      <a:pPr algn="ctr"/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GB" sz="800" b="1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U2.4 Christians and how to live: ‘What would Jesus do?’</a:t>
                      </a:r>
                      <a:endParaRPr kumimoji="0" lang="en-GB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DD1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U2.5 What do Christians believe Jesus did to ‘save’ people?</a:t>
                      </a:r>
                      <a:endParaRPr kumimoji="0" lang="en-GB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DD1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96000"/>
                  </a:ext>
                </a:extLst>
              </a:tr>
              <a:tr h="595591">
                <a:tc>
                  <a:txBody>
                    <a:bodyPr/>
                    <a:lstStyle/>
                    <a:p>
                      <a:r>
                        <a:rPr lang="en-GB" sz="1200" dirty="0"/>
                        <a:t>Year 6</a:t>
                      </a:r>
                      <a:endParaRPr lang="en-GB" sz="1200" b="1" dirty="0"/>
                    </a:p>
                  </a:txBody>
                  <a:tcPr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U2.2 Creation and Science: conflicting or complementary?</a:t>
                      </a:r>
                      <a:endParaRPr kumimoji="0" lang="en-GB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U2.9 Why is the Torah so important to Jewish people?</a:t>
                      </a:r>
                    </a:p>
                    <a:p>
                      <a:pPr algn="ctr"/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kumimoji="0" lang="en-GB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U2.8 What does it mean to be a Muslim in Britain today?</a:t>
                      </a:r>
                    </a:p>
                    <a:p>
                      <a:pPr algn="ctr"/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GB" sz="800" b="1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U2.11 Why do some people believe in God and some people not?</a:t>
                      </a:r>
                    </a:p>
                    <a:p>
                      <a:pPr algn="ctr"/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GB" sz="800" b="1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U2.6 For Christians, what kind of King is Jesus?</a:t>
                      </a:r>
                      <a:endParaRPr kumimoji="0" lang="en-GB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U2.10 What matters most to Humanist and Christians?</a:t>
                      </a:r>
                    </a:p>
                    <a:p>
                      <a:pPr algn="ctr"/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kumimoji="0" lang="en-GB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E7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056195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6447" t="1374" r="8202"/>
          <a:stretch/>
        </p:blipFill>
        <p:spPr>
          <a:xfrm>
            <a:off x="271637" y="221475"/>
            <a:ext cx="636518" cy="92795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/>
          <a:srcRect l="6447" t="1374" r="8202"/>
          <a:stretch/>
        </p:blipFill>
        <p:spPr>
          <a:xfrm>
            <a:off x="9046841" y="188440"/>
            <a:ext cx="659178" cy="960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074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a5e4831-a6eb-420a-b233-1544fed8a023" xsi:nil="true"/>
    <lcf76f155ced4ddcb4097134ff3c332f xmlns="69e43245-abb5-4ff3-912e-5cfb0ad6b661">
      <Terms xmlns="http://schemas.microsoft.com/office/infopath/2007/PartnerControls"/>
    </lcf76f155ced4ddcb4097134ff3c332f>
    <_Flow_SignoffStatus xmlns="69e43245-abb5-4ff3-912e-5cfb0ad6b661" xsi:nil="true"/>
    <WhenUpdated xmlns="69e43245-abb5-4ff3-912e-5cfb0ad6b66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7E05E53CE013C46B77F11953F9730E2" ma:contentTypeVersion="21" ma:contentTypeDescription="Create a new document." ma:contentTypeScope="" ma:versionID="c392b0221be19cefe000bac17f107ad7">
  <xsd:schema xmlns:xsd="http://www.w3.org/2001/XMLSchema" xmlns:xs="http://www.w3.org/2001/XMLSchema" xmlns:p="http://schemas.microsoft.com/office/2006/metadata/properties" xmlns:ns2="69e43245-abb5-4ff3-912e-5cfb0ad6b661" xmlns:ns3="5a5e4831-a6eb-420a-b233-1544fed8a023" targetNamespace="http://schemas.microsoft.com/office/2006/metadata/properties" ma:root="true" ma:fieldsID="9053ca2d4a69afb888c9e2d14ff06100" ns2:_="" ns3:_="">
    <xsd:import namespace="69e43245-abb5-4ff3-912e-5cfb0ad6b661"/>
    <xsd:import namespace="5a5e4831-a6eb-420a-b233-1544fed8a0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_Flow_SignoffStatus" minOccurs="0"/>
                <xsd:element ref="ns2:MediaServiceSearchProperties" minOccurs="0"/>
                <xsd:element ref="ns2:WhenUpdated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e43245-abb5-4ff3-912e-5cfb0ad6b6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4cb9468-bd06-41cb-a9c3-e5cc1023914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_Flow_SignoffStatus" ma:index="25" nillable="true" ma:displayName="Sign-off status" ma:internalName="Sign_x002d_off_x0020_status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WhenUpdated" ma:index="27" nillable="true" ma:displayName="When Updated" ma:format="DateTime" ma:internalName="WhenUpdated">
      <xsd:simpleType>
        <xsd:restriction base="dms:DateTime"/>
      </xsd:simpleType>
    </xsd:element>
    <xsd:element name="MediaServiceBillingMetadata" ma:index="28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5e4831-a6eb-420a-b233-1544fed8a02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5d4ff83-6a78-4885-a338-93bef205338f}" ma:internalName="TaxCatchAll" ma:showField="CatchAllData" ma:web="5a5e4831-a6eb-420a-b233-1544fed8a0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3322AD1-55A9-4B8A-85AF-6E044891DAF0}">
  <ds:schemaRefs>
    <ds:schemaRef ds:uri="http://schemas.microsoft.com/office/2006/metadata/properties"/>
    <ds:schemaRef ds:uri="http://www.w3.org/XML/1998/namespace"/>
    <ds:schemaRef ds:uri="http://purl.org/dc/terms/"/>
    <ds:schemaRef ds:uri="69e43245-abb5-4ff3-912e-5cfb0ad6b661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5a5e4831-a6eb-420a-b233-1544fed8a023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5DC3DC2-997F-482A-9DEE-0A85FA59C5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910008-03E6-4E7B-B390-8F22E7671E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e43245-abb5-4ff3-912e-5cfb0ad6b661"/>
    <ds:schemaRef ds:uri="5a5e4831-a6eb-420a-b233-1544fed8a0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548</Words>
  <Application>Microsoft Office PowerPoint</Application>
  <PresentationFormat>A4 Paper (210x297 mm)</PresentationFormat>
  <Paragraphs>79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Ruth Kingdon</dc:creator>
  <cp:lastModifiedBy>Chloe Saunders</cp:lastModifiedBy>
  <cp:revision>20</cp:revision>
  <dcterms:created xsi:type="dcterms:W3CDTF">2021-07-06T13:37:53Z</dcterms:created>
  <dcterms:modified xsi:type="dcterms:W3CDTF">2025-07-15T14:09:44Z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0x01010017E05E53CE013C46B77F11953F9730E2</vt:lpwstr>
  </property>
  <property fmtid="{D5CDD505-2E9C-101B-9397-08002B2CF9AE}" pid="3" name="MediaServiceImageTags">
    <vt:lpwstr/>
  </property>
</Properties>
</file>