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7FD"/>
    <a:srgbClr val="FDD1DF"/>
    <a:srgbClr val="F63A98"/>
    <a:srgbClr val="DFC9FF"/>
    <a:srgbClr val="CC99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1"/>
  </p:normalViewPr>
  <p:slideViewPr>
    <p:cSldViewPr snapToGrid="0">
      <p:cViewPr varScale="1">
        <p:scale>
          <a:sx n="105" d="100"/>
          <a:sy n="105" d="100"/>
        </p:scale>
        <p:origin x="15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76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158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128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035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051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05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49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518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333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070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55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2C49A-6BEC-43D3-A7C9-07500AFF0B76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049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7655" y="126124"/>
            <a:ext cx="9606455" cy="6600497"/>
          </a:xfrm>
          <a:prstGeom prst="rect">
            <a:avLst/>
          </a:prstGeom>
          <a:solidFill>
            <a:schemeClr val="bg1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30314" y="166138"/>
            <a:ext cx="82611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YR-6  2025 - 2026</a:t>
            </a:r>
          </a:p>
          <a:p>
            <a:pPr algn="ctr"/>
            <a:r>
              <a:rPr lang="en-GB" sz="2000" b="1" dirty="0"/>
              <a:t>PSHE Curriculum Overview</a:t>
            </a:r>
            <a:r>
              <a:rPr lang="en-GB" sz="2000" dirty="0"/>
              <a:t>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200533"/>
              </p:ext>
            </p:extLst>
          </p:nvPr>
        </p:nvGraphicFramePr>
        <p:xfrm>
          <a:off x="545708" y="906112"/>
          <a:ext cx="8863580" cy="5730413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767595">
                  <a:extLst>
                    <a:ext uri="{9D8B030D-6E8A-4147-A177-3AD203B41FA5}">
                      <a16:colId xmlns:a16="http://schemas.microsoft.com/office/drawing/2014/main" val="1875530190"/>
                    </a:ext>
                  </a:extLst>
                </a:gridCol>
                <a:gridCol w="1389435">
                  <a:extLst>
                    <a:ext uri="{9D8B030D-6E8A-4147-A177-3AD203B41FA5}">
                      <a16:colId xmlns:a16="http://schemas.microsoft.com/office/drawing/2014/main" val="1031738001"/>
                    </a:ext>
                  </a:extLst>
                </a:gridCol>
                <a:gridCol w="1389435">
                  <a:extLst>
                    <a:ext uri="{9D8B030D-6E8A-4147-A177-3AD203B41FA5}">
                      <a16:colId xmlns:a16="http://schemas.microsoft.com/office/drawing/2014/main" val="3536728124"/>
                    </a:ext>
                  </a:extLst>
                </a:gridCol>
                <a:gridCol w="1376194">
                  <a:extLst>
                    <a:ext uri="{9D8B030D-6E8A-4147-A177-3AD203B41FA5}">
                      <a16:colId xmlns:a16="http://schemas.microsoft.com/office/drawing/2014/main" val="1851985973"/>
                    </a:ext>
                  </a:extLst>
                </a:gridCol>
                <a:gridCol w="1376194">
                  <a:extLst>
                    <a:ext uri="{9D8B030D-6E8A-4147-A177-3AD203B41FA5}">
                      <a16:colId xmlns:a16="http://schemas.microsoft.com/office/drawing/2014/main" val="1104232013"/>
                    </a:ext>
                  </a:extLst>
                </a:gridCol>
                <a:gridCol w="1277953">
                  <a:extLst>
                    <a:ext uri="{9D8B030D-6E8A-4147-A177-3AD203B41FA5}">
                      <a16:colId xmlns:a16="http://schemas.microsoft.com/office/drawing/2014/main" val="434829723"/>
                    </a:ext>
                  </a:extLst>
                </a:gridCol>
                <a:gridCol w="1286774">
                  <a:extLst>
                    <a:ext uri="{9D8B030D-6E8A-4147-A177-3AD203B41FA5}">
                      <a16:colId xmlns:a16="http://schemas.microsoft.com/office/drawing/2014/main" val="2698527844"/>
                    </a:ext>
                  </a:extLst>
                </a:gridCol>
              </a:tblGrid>
              <a:tr h="333685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Autumn 1</a:t>
                      </a:r>
                      <a:endParaRPr lang="en-GB" sz="1600" b="1" dirty="0"/>
                    </a:p>
                  </a:txBody>
                  <a:tcPr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Autumn 2</a:t>
                      </a:r>
                    </a:p>
                  </a:txBody>
                  <a:tcPr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Spring 1</a:t>
                      </a:r>
                      <a:endParaRPr lang="en-GB" sz="1600" b="1" dirty="0"/>
                    </a:p>
                  </a:txBody>
                  <a:tcPr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Spring 2</a:t>
                      </a:r>
                    </a:p>
                  </a:txBody>
                  <a:tcPr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Summer 1</a:t>
                      </a:r>
                    </a:p>
                  </a:txBody>
                  <a:tcPr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Summer 2</a:t>
                      </a:r>
                    </a:p>
                  </a:txBody>
                  <a:tcPr>
                    <a:solidFill>
                      <a:srgbClr val="FFE7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270689"/>
                  </a:ext>
                </a:extLst>
              </a:tr>
              <a:tr h="747166">
                <a:tc>
                  <a:txBody>
                    <a:bodyPr/>
                    <a:lstStyle/>
                    <a:p>
                      <a:r>
                        <a:rPr lang="en-GB" sz="1200" b="0" dirty="0"/>
                        <a:t>Nursery</a:t>
                      </a:r>
                    </a:p>
                  </a:txBody>
                  <a:tcPr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Being me in my World</a:t>
                      </a: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Celebrating Difference</a:t>
                      </a: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Dreams and Goals</a:t>
                      </a: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Healthy Me</a:t>
                      </a: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200" b="1" i="0" dirty="0">
                          <a:solidFill>
                            <a:srgbClr val="000000"/>
                          </a:solidFill>
                          <a:effectLst/>
                        </a:rPr>
                        <a:t>Relationships</a:t>
                      </a:r>
                    </a:p>
                  </a:txBody>
                  <a:tcPr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solidFill>
                            <a:srgbClr val="000000"/>
                          </a:solidFill>
                          <a:effectLst/>
                        </a:rPr>
                        <a:t>Changing me</a:t>
                      </a:r>
                    </a:p>
                  </a:txBody>
                  <a:tcPr anchor="ctr">
                    <a:solidFill>
                      <a:srgbClr val="FDD1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672137"/>
                  </a:ext>
                </a:extLst>
              </a:tr>
              <a:tr h="747166">
                <a:tc>
                  <a:txBody>
                    <a:bodyPr/>
                    <a:lstStyle/>
                    <a:p>
                      <a:r>
                        <a:rPr lang="en-GB" sz="1200" b="0" dirty="0"/>
                        <a:t>Reception </a:t>
                      </a:r>
                    </a:p>
                  </a:txBody>
                  <a:tcPr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Being me in my World</a:t>
                      </a: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Celebrating Difference</a:t>
                      </a: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Dreams and Goals</a:t>
                      </a: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Healthy Me</a:t>
                      </a: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200" b="1" i="0" dirty="0">
                          <a:solidFill>
                            <a:srgbClr val="000000"/>
                          </a:solidFill>
                          <a:effectLst/>
                        </a:rPr>
                        <a:t>Relationships</a:t>
                      </a:r>
                    </a:p>
                  </a:txBody>
                  <a:tcPr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200" b="1" i="0" dirty="0">
                          <a:solidFill>
                            <a:srgbClr val="000000"/>
                          </a:solidFill>
                          <a:effectLst/>
                        </a:rPr>
                        <a:t>Changing me</a:t>
                      </a:r>
                    </a:p>
                  </a:txBody>
                  <a:tcPr anchor="ctr">
                    <a:solidFill>
                      <a:srgbClr val="FFE7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455792"/>
                  </a:ext>
                </a:extLst>
              </a:tr>
              <a:tr h="747166">
                <a:tc>
                  <a:txBody>
                    <a:bodyPr/>
                    <a:lstStyle/>
                    <a:p>
                      <a:r>
                        <a:rPr lang="en-GB" sz="1200" dirty="0"/>
                        <a:t>Year 1</a:t>
                      </a:r>
                      <a:endParaRPr lang="en-GB" sz="1200" b="1" dirty="0"/>
                    </a:p>
                  </a:txBody>
                  <a:tcPr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Being me in my World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Celebrating Difference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Dreams and Goals</a:t>
                      </a: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Healthy Me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Relationships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Changing me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DD1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901434"/>
                  </a:ext>
                </a:extLst>
              </a:tr>
              <a:tr h="630727">
                <a:tc>
                  <a:txBody>
                    <a:bodyPr/>
                    <a:lstStyle/>
                    <a:p>
                      <a:r>
                        <a:rPr lang="en-GB" sz="1200" dirty="0"/>
                        <a:t>Year 2</a:t>
                      </a:r>
                      <a:endParaRPr lang="en-GB" sz="1200" b="1" dirty="0"/>
                    </a:p>
                  </a:txBody>
                  <a:tcPr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Being me in my World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Celebrating Difference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Dreams and Goals</a:t>
                      </a: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Healthy Me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Relationships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Changing me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E7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972013"/>
                  </a:ext>
                </a:extLst>
              </a:tr>
              <a:tr h="630727">
                <a:tc>
                  <a:txBody>
                    <a:bodyPr/>
                    <a:lstStyle/>
                    <a:p>
                      <a:r>
                        <a:rPr lang="en-GB" sz="1200" dirty="0"/>
                        <a:t>Year 3</a:t>
                      </a:r>
                      <a:endParaRPr lang="en-GB" sz="1200" b="1" dirty="0"/>
                    </a:p>
                  </a:txBody>
                  <a:tcPr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Being me in my World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Celebrating Difference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Dreams and Goals</a:t>
                      </a: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Healthy Me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Relationships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Changing me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DD1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995117"/>
                  </a:ext>
                </a:extLst>
              </a:tr>
              <a:tr h="630727">
                <a:tc>
                  <a:txBody>
                    <a:bodyPr/>
                    <a:lstStyle/>
                    <a:p>
                      <a:r>
                        <a:rPr lang="en-GB" sz="1200" dirty="0"/>
                        <a:t>Year 4</a:t>
                      </a:r>
                      <a:endParaRPr lang="en-GB" sz="1200" b="1" dirty="0"/>
                    </a:p>
                  </a:txBody>
                  <a:tcPr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Being me in my World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Celebrating Difference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Dreams and Goals</a:t>
                      </a: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Healthy Me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Relationships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Changing me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86461"/>
                  </a:ext>
                </a:extLst>
              </a:tr>
              <a:tr h="630727">
                <a:tc>
                  <a:txBody>
                    <a:bodyPr/>
                    <a:lstStyle/>
                    <a:p>
                      <a:r>
                        <a:rPr lang="en-GB" sz="1200" dirty="0"/>
                        <a:t>Year 5</a:t>
                      </a:r>
                      <a:endParaRPr lang="en-GB" sz="1200" b="1" dirty="0"/>
                    </a:p>
                  </a:txBody>
                  <a:tcPr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Being me in my World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Celebrating Difference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Dreams and Goals</a:t>
                      </a: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Healthy Me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Relationships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Changing me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96000"/>
                  </a:ext>
                </a:extLst>
              </a:tr>
              <a:tr h="630727">
                <a:tc>
                  <a:txBody>
                    <a:bodyPr/>
                    <a:lstStyle/>
                    <a:p>
                      <a:r>
                        <a:rPr lang="en-GB" sz="1200" dirty="0"/>
                        <a:t>Year 6</a:t>
                      </a:r>
                      <a:endParaRPr lang="en-GB" sz="1200" b="1" dirty="0"/>
                    </a:p>
                  </a:txBody>
                  <a:tcPr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Being me in my World</a:t>
                      </a: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Celebrating Difference</a:t>
                      </a: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Dreams and Goals</a:t>
                      </a: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Healthy Me</a:t>
                      </a: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Relationships</a:t>
                      </a: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Changing me</a:t>
                      </a: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056195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6447" t="1374" r="8202"/>
          <a:stretch/>
        </p:blipFill>
        <p:spPr>
          <a:xfrm>
            <a:off x="271637" y="221475"/>
            <a:ext cx="636518" cy="92795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l="6447" t="1374" r="8202"/>
          <a:stretch/>
        </p:blipFill>
        <p:spPr>
          <a:xfrm>
            <a:off x="9046841" y="188440"/>
            <a:ext cx="659178" cy="960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074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E05E53CE013C46B77F11953F9730E2" ma:contentTypeVersion="21" ma:contentTypeDescription="Create a new document." ma:contentTypeScope="" ma:versionID="c392b0221be19cefe000bac17f107ad7">
  <xsd:schema xmlns:xsd="http://www.w3.org/2001/XMLSchema" xmlns:xs="http://www.w3.org/2001/XMLSchema" xmlns:p="http://schemas.microsoft.com/office/2006/metadata/properties" xmlns:ns2="69e43245-abb5-4ff3-912e-5cfb0ad6b661" xmlns:ns3="5a5e4831-a6eb-420a-b233-1544fed8a023" targetNamespace="http://schemas.microsoft.com/office/2006/metadata/properties" ma:root="true" ma:fieldsID="9053ca2d4a69afb888c9e2d14ff06100" ns2:_="" ns3:_="">
    <xsd:import namespace="69e43245-abb5-4ff3-912e-5cfb0ad6b661"/>
    <xsd:import namespace="5a5e4831-a6eb-420a-b233-1544fed8a0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_Flow_SignoffStatus" minOccurs="0"/>
                <xsd:element ref="ns2:MediaServiceSearchProperties" minOccurs="0"/>
                <xsd:element ref="ns2:WhenUpdated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e43245-abb5-4ff3-912e-5cfb0ad6b6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4cb9468-bd06-41cb-a9c3-e5cc102391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Flow_SignoffStatus" ma:index="25" nillable="true" ma:displayName="Sign-off status" ma:internalName="Sign_x002d_off_x0020_status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WhenUpdated" ma:index="27" nillable="true" ma:displayName="When Updated" ma:format="DateTime" ma:internalName="WhenUpdated">
      <xsd:simpleType>
        <xsd:restriction base="dms:DateTime"/>
      </xsd:simpleType>
    </xsd:element>
    <xsd:element name="MediaServiceBillingMetadata" ma:index="28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5e4831-a6eb-420a-b233-1544fed8a02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5d4ff83-6a78-4885-a338-93bef205338f}" ma:internalName="TaxCatchAll" ma:showField="CatchAllData" ma:web="5a5e4831-a6eb-420a-b233-1544fed8a0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a5e4831-a6eb-420a-b233-1544fed8a023" xsi:nil="true"/>
    <lcf76f155ced4ddcb4097134ff3c332f xmlns="69e43245-abb5-4ff3-912e-5cfb0ad6b661">
      <Terms xmlns="http://schemas.microsoft.com/office/infopath/2007/PartnerControls"/>
    </lcf76f155ced4ddcb4097134ff3c332f>
    <_Flow_SignoffStatus xmlns="69e43245-abb5-4ff3-912e-5cfb0ad6b661" xsi:nil="true"/>
    <WhenUpdated xmlns="69e43245-abb5-4ff3-912e-5cfb0ad6b66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910008-03E6-4E7B-B390-8F22E7671E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e43245-abb5-4ff3-912e-5cfb0ad6b661"/>
    <ds:schemaRef ds:uri="5a5e4831-a6eb-420a-b233-1544fed8a0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3322AD1-55A9-4B8A-85AF-6E044891DAF0}">
  <ds:schemaRefs>
    <ds:schemaRef ds:uri="69e43245-abb5-4ff3-912e-5cfb0ad6b661"/>
    <ds:schemaRef ds:uri="http://purl.org/dc/dcmitype/"/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5a5e4831-a6eb-420a-b233-1544fed8a023"/>
  </ds:schemaRefs>
</ds:datastoreItem>
</file>

<file path=customXml/itemProps3.xml><?xml version="1.0" encoding="utf-8"?>
<ds:datastoreItem xmlns:ds="http://schemas.openxmlformats.org/officeDocument/2006/customXml" ds:itemID="{75DC3DC2-997F-482A-9DEE-0A85FA59C5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153</Words>
  <Application>Microsoft Macintosh PowerPoint</Application>
  <PresentationFormat>A4 Paper (210x297 mm)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Kingdon</dc:creator>
  <cp:lastModifiedBy>Rebekah Pillar</cp:lastModifiedBy>
  <cp:revision>16</cp:revision>
  <dcterms:created xsi:type="dcterms:W3CDTF">2021-07-06T13:37:53Z</dcterms:created>
  <dcterms:modified xsi:type="dcterms:W3CDTF">2025-07-09T08:22:42Z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0x01010017E05E53CE013C46B77F11953F9730E2</vt:lpwstr>
  </property>
  <property fmtid="{D5CDD505-2E9C-101B-9397-08002B2CF9AE}" pid="3" name="MediaServiceImageTags">
    <vt:lpwstr/>
  </property>
</Properties>
</file>