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7FD"/>
    <a:srgbClr val="FDD1DF"/>
    <a:srgbClr val="F63A98"/>
    <a:srgbClr val="DFC9FF"/>
    <a:srgbClr val="CC99FF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1"/>
  </p:normalViewPr>
  <p:slideViewPr>
    <p:cSldViewPr snapToGrid="0">
      <p:cViewPr varScale="1">
        <p:scale>
          <a:sx n="81" d="100"/>
          <a:sy n="81" d="100"/>
        </p:scale>
        <p:origin x="130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5769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158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1128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035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051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05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0497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518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6333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070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55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2C49A-6BEC-43D3-A7C9-07500AFF0B76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049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7655" y="126124"/>
            <a:ext cx="9606455" cy="6600497"/>
          </a:xfrm>
          <a:prstGeom prst="rect">
            <a:avLst/>
          </a:prstGeom>
          <a:solidFill>
            <a:schemeClr val="bg1"/>
          </a:solidFill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830314" y="166138"/>
            <a:ext cx="82611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YR-6  2025 - 2026</a:t>
            </a:r>
          </a:p>
          <a:p>
            <a:pPr algn="ctr"/>
            <a:r>
              <a:rPr lang="en-GB" sz="2000" b="1" dirty="0"/>
              <a:t>Music Curriculum Overview</a:t>
            </a:r>
            <a:r>
              <a:rPr lang="en-GB" sz="2000" dirty="0"/>
              <a:t>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5519157"/>
              </p:ext>
            </p:extLst>
          </p:nvPr>
        </p:nvGraphicFramePr>
        <p:xfrm>
          <a:off x="545708" y="1171734"/>
          <a:ext cx="8863580" cy="5474356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767595">
                  <a:extLst>
                    <a:ext uri="{9D8B030D-6E8A-4147-A177-3AD203B41FA5}">
                      <a16:colId xmlns:a16="http://schemas.microsoft.com/office/drawing/2014/main" val="1875530190"/>
                    </a:ext>
                  </a:extLst>
                </a:gridCol>
                <a:gridCol w="1429897">
                  <a:extLst>
                    <a:ext uri="{9D8B030D-6E8A-4147-A177-3AD203B41FA5}">
                      <a16:colId xmlns:a16="http://schemas.microsoft.com/office/drawing/2014/main" val="1031738001"/>
                    </a:ext>
                  </a:extLst>
                </a:gridCol>
                <a:gridCol w="1348973">
                  <a:extLst>
                    <a:ext uri="{9D8B030D-6E8A-4147-A177-3AD203B41FA5}">
                      <a16:colId xmlns:a16="http://schemas.microsoft.com/office/drawing/2014/main" val="3536728124"/>
                    </a:ext>
                  </a:extLst>
                </a:gridCol>
                <a:gridCol w="1376194">
                  <a:extLst>
                    <a:ext uri="{9D8B030D-6E8A-4147-A177-3AD203B41FA5}">
                      <a16:colId xmlns:a16="http://schemas.microsoft.com/office/drawing/2014/main" val="1851985973"/>
                    </a:ext>
                  </a:extLst>
                </a:gridCol>
                <a:gridCol w="1376194">
                  <a:extLst>
                    <a:ext uri="{9D8B030D-6E8A-4147-A177-3AD203B41FA5}">
                      <a16:colId xmlns:a16="http://schemas.microsoft.com/office/drawing/2014/main" val="1104232013"/>
                    </a:ext>
                  </a:extLst>
                </a:gridCol>
                <a:gridCol w="1290771">
                  <a:extLst>
                    <a:ext uri="{9D8B030D-6E8A-4147-A177-3AD203B41FA5}">
                      <a16:colId xmlns:a16="http://schemas.microsoft.com/office/drawing/2014/main" val="434829723"/>
                    </a:ext>
                  </a:extLst>
                </a:gridCol>
                <a:gridCol w="1273956">
                  <a:extLst>
                    <a:ext uri="{9D8B030D-6E8A-4147-A177-3AD203B41FA5}">
                      <a16:colId xmlns:a16="http://schemas.microsoft.com/office/drawing/2014/main" val="2698527844"/>
                    </a:ext>
                  </a:extLst>
                </a:gridCol>
              </a:tblGrid>
              <a:tr h="331991"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Autumn 1</a:t>
                      </a:r>
                      <a:endParaRPr lang="en-GB" sz="1600" b="1" dirty="0"/>
                    </a:p>
                  </a:txBody>
                  <a:tcPr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Autumn 2</a:t>
                      </a:r>
                    </a:p>
                  </a:txBody>
                  <a:tcPr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Spring 1</a:t>
                      </a:r>
                      <a:endParaRPr lang="en-GB" sz="1600" b="1" dirty="0"/>
                    </a:p>
                  </a:txBody>
                  <a:tcPr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Spring 2</a:t>
                      </a:r>
                    </a:p>
                  </a:txBody>
                  <a:tcPr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Summer 1</a:t>
                      </a:r>
                    </a:p>
                  </a:txBody>
                  <a:tcPr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Summer 2</a:t>
                      </a:r>
                    </a:p>
                  </a:txBody>
                  <a:tcPr>
                    <a:solidFill>
                      <a:srgbClr val="FFE7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270689"/>
                  </a:ext>
                </a:extLst>
              </a:tr>
              <a:tr h="705544">
                <a:tc>
                  <a:txBody>
                    <a:bodyPr/>
                    <a:lstStyle/>
                    <a:p>
                      <a:r>
                        <a:rPr lang="en-GB" sz="1200" b="0" dirty="0"/>
                        <a:t>Nursery</a:t>
                      </a:r>
                    </a:p>
                  </a:txBody>
                  <a:tcPr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My Musical Classroom</a:t>
                      </a:r>
                    </a:p>
                  </a:txBody>
                  <a:tcPr marL="68580" marR="68580" marT="0" marB="0" anchor="ctr"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My Musical Classroom</a:t>
                      </a:r>
                    </a:p>
                  </a:txBody>
                  <a:tcPr marL="68580" marR="68580" marT="0" marB="0" anchor="ctr"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Musical Patterns and Performing</a:t>
                      </a:r>
                    </a:p>
                  </a:txBody>
                  <a:tcPr marL="68580" marR="68580" marT="0" marB="0" anchor="ctr"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Musical Patterns and Performing</a:t>
                      </a:r>
                    </a:p>
                  </a:txBody>
                  <a:tcPr marL="68580" marR="68580" marT="0" marB="0" anchor="ctr"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200" b="1" i="0" dirty="0">
                          <a:solidFill>
                            <a:srgbClr val="000000"/>
                          </a:solidFill>
                          <a:effectLst/>
                        </a:rPr>
                        <a:t>Sound Stories</a:t>
                      </a:r>
                    </a:p>
                  </a:txBody>
                  <a:tcPr anchor="ctr"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200" b="1" i="0" dirty="0">
                          <a:solidFill>
                            <a:srgbClr val="000000"/>
                          </a:solidFill>
                          <a:effectLst/>
                        </a:rPr>
                        <a:t>Sound Stories</a:t>
                      </a:r>
                    </a:p>
                  </a:txBody>
                  <a:tcPr anchor="ctr">
                    <a:solidFill>
                      <a:srgbClr val="FDD1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2672137"/>
                  </a:ext>
                </a:extLst>
              </a:tr>
              <a:tr h="705544">
                <a:tc>
                  <a:txBody>
                    <a:bodyPr/>
                    <a:lstStyle/>
                    <a:p>
                      <a:r>
                        <a:rPr lang="en-GB" sz="1200" b="0" dirty="0"/>
                        <a:t>Reception </a:t>
                      </a:r>
                    </a:p>
                  </a:txBody>
                  <a:tcPr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My Musical Classroom</a:t>
                      </a: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My Musical Classroom</a:t>
                      </a: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Musical Patterns and Performing</a:t>
                      </a: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Musical Patterns and Performing</a:t>
                      </a: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200" b="1" i="0" dirty="0">
                          <a:solidFill>
                            <a:srgbClr val="000000"/>
                          </a:solidFill>
                          <a:effectLst/>
                        </a:rPr>
                        <a:t>Sound Stories</a:t>
                      </a:r>
                    </a:p>
                  </a:txBody>
                  <a:tcPr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200" b="1" i="0" dirty="0">
                          <a:solidFill>
                            <a:srgbClr val="000000"/>
                          </a:solidFill>
                          <a:effectLst/>
                        </a:rPr>
                        <a:t>Sound Stories</a:t>
                      </a:r>
                    </a:p>
                  </a:txBody>
                  <a:tcPr anchor="ctr">
                    <a:solidFill>
                      <a:srgbClr val="FFE7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7455792"/>
                  </a:ext>
                </a:extLst>
              </a:tr>
              <a:tr h="705544">
                <a:tc>
                  <a:txBody>
                    <a:bodyPr/>
                    <a:lstStyle/>
                    <a:p>
                      <a:r>
                        <a:rPr lang="en-GB" sz="1200" dirty="0"/>
                        <a:t>Year 1</a:t>
                      </a:r>
                      <a:endParaRPr lang="en-GB" sz="1200" b="1" dirty="0"/>
                    </a:p>
                  </a:txBody>
                  <a:tcPr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Move to the Beat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Move to the Beat</a:t>
                      </a:r>
                    </a:p>
                  </a:txBody>
                  <a:tcPr marL="68580" marR="68580" marT="0" marB="0" anchor="ctr"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Exploring Sound</a:t>
                      </a:r>
                    </a:p>
                  </a:txBody>
                  <a:tcPr marL="68580" marR="68580" marT="0" marB="0" anchor="ctr"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Exploring Sound</a:t>
                      </a:r>
                    </a:p>
                  </a:txBody>
                  <a:tcPr marL="68580" marR="68580" marT="0" marB="0" anchor="ctr"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dirty="0">
                          <a:solidFill>
                            <a:srgbClr val="000000"/>
                          </a:solidFill>
                          <a:effectLst/>
                        </a:rPr>
                        <a:t>High and Low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dirty="0">
                          <a:solidFill>
                            <a:srgbClr val="000000"/>
                          </a:solidFill>
                          <a:effectLst/>
                        </a:rPr>
                        <a:t>High and Low </a:t>
                      </a:r>
                    </a:p>
                  </a:txBody>
                  <a:tcPr anchor="ctr">
                    <a:solidFill>
                      <a:srgbClr val="FDD1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901434"/>
                  </a:ext>
                </a:extLst>
              </a:tr>
              <a:tr h="633802">
                <a:tc>
                  <a:txBody>
                    <a:bodyPr/>
                    <a:lstStyle/>
                    <a:p>
                      <a:r>
                        <a:rPr lang="en-GB" sz="1200" dirty="0"/>
                        <a:t>Year 2</a:t>
                      </a:r>
                      <a:endParaRPr lang="en-GB" sz="1200" b="1" dirty="0"/>
                    </a:p>
                  </a:txBody>
                  <a:tcPr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Time to Move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Time to Move</a:t>
                      </a: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Musical Moods and Pictures</a:t>
                      </a: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Musical Moods and Pictures</a:t>
                      </a: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Patterns with Pitch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Patterns with Pitch</a:t>
                      </a:r>
                    </a:p>
                  </a:txBody>
                  <a:tcPr anchor="ctr">
                    <a:solidFill>
                      <a:srgbClr val="FFE7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972013"/>
                  </a:ext>
                </a:extLst>
              </a:tr>
              <a:tr h="595591">
                <a:tc>
                  <a:txBody>
                    <a:bodyPr/>
                    <a:lstStyle/>
                    <a:p>
                      <a:r>
                        <a:rPr lang="en-GB" sz="1200" dirty="0"/>
                        <a:t>Year 3</a:t>
                      </a:r>
                      <a:endParaRPr lang="en-GB" sz="1200" b="1" dirty="0"/>
                    </a:p>
                  </a:txBody>
                  <a:tcPr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Hear it, Play it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Hear it, Play it</a:t>
                      </a:r>
                    </a:p>
                  </a:txBody>
                  <a:tcPr marL="68580" marR="68580" marT="0" marB="0" anchor="ctr"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Painting Pictures with Sounds</a:t>
                      </a:r>
                    </a:p>
                  </a:txBody>
                  <a:tcPr marL="68580" marR="68580" marT="0" marB="0" anchor="ctr"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Painting Pictures with Sounds</a:t>
                      </a:r>
                    </a:p>
                  </a:txBody>
                  <a:tcPr marL="68580" marR="68580" marT="0" marB="0" anchor="ctr"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Sing, Play Notate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Sing, Play Notate</a:t>
                      </a:r>
                    </a:p>
                  </a:txBody>
                  <a:tcPr anchor="ctr">
                    <a:solidFill>
                      <a:srgbClr val="FDD1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995117"/>
                  </a:ext>
                </a:extLst>
              </a:tr>
              <a:tr h="595591">
                <a:tc>
                  <a:txBody>
                    <a:bodyPr/>
                    <a:lstStyle/>
                    <a:p>
                      <a:r>
                        <a:rPr lang="en-GB" sz="1200" dirty="0"/>
                        <a:t>Year 4</a:t>
                      </a:r>
                      <a:endParaRPr lang="en-GB" sz="1200" b="1" dirty="0"/>
                    </a:p>
                  </a:txBody>
                  <a:tcPr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Playing with Rhythm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Playing with Rhythm</a:t>
                      </a: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Musical Contrasts</a:t>
                      </a: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Musical Contrasts</a:t>
                      </a: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Melody Builders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Melody Builders</a:t>
                      </a: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986461"/>
                  </a:ext>
                </a:extLst>
              </a:tr>
              <a:tr h="595591">
                <a:tc>
                  <a:txBody>
                    <a:bodyPr/>
                    <a:lstStyle/>
                    <a:p>
                      <a:r>
                        <a:rPr lang="en-GB" sz="1200" dirty="0"/>
                        <a:t>Year 5</a:t>
                      </a:r>
                      <a:endParaRPr lang="en-GB" sz="1200" b="1" dirty="0"/>
                    </a:p>
                  </a:txBody>
                  <a:tcPr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Rhythm Builders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Rhythm Builders</a:t>
                      </a:r>
                    </a:p>
                  </a:txBody>
                  <a:tcPr marL="68580" marR="68580" marT="0" marB="0" anchor="ctr"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Music and Words</a:t>
                      </a:r>
                    </a:p>
                  </a:txBody>
                  <a:tcPr marL="68580" marR="68580" marT="0" marB="0" anchor="ctr"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Music and Words</a:t>
                      </a:r>
                    </a:p>
                  </a:txBody>
                  <a:tcPr marL="68580" marR="68580" marT="0" marB="0" anchor="ctr"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Song Ingredients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Song Ingredients</a:t>
                      </a:r>
                    </a:p>
                  </a:txBody>
                  <a:tcPr marL="68580" marR="68580" marT="0" marB="0" anchor="ctr">
                    <a:solidFill>
                      <a:srgbClr val="FDD1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96000"/>
                  </a:ext>
                </a:extLst>
              </a:tr>
              <a:tr h="595591">
                <a:tc>
                  <a:txBody>
                    <a:bodyPr/>
                    <a:lstStyle/>
                    <a:p>
                      <a:r>
                        <a:rPr lang="en-GB" sz="1200" dirty="0"/>
                        <a:t>Year 6</a:t>
                      </a:r>
                      <a:endParaRPr lang="en-GB" sz="1200" b="1" dirty="0"/>
                    </a:p>
                  </a:txBody>
                  <a:tcPr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Times New Roman"/>
                        </a:rPr>
                        <a:t>We’ve got Rhythm</a:t>
                      </a: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Times New Roman"/>
                        </a:rPr>
                        <a:t>We’ve got Rhythm</a:t>
                      </a: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Musical Effects and Words</a:t>
                      </a: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Musical Effects and Words</a:t>
                      </a: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Celebrating Songs</a:t>
                      </a: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Celebrating Songs</a:t>
                      </a: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056195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6447" t="1374" r="8202"/>
          <a:stretch/>
        </p:blipFill>
        <p:spPr>
          <a:xfrm>
            <a:off x="271637" y="221475"/>
            <a:ext cx="636518" cy="92795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/>
          <a:srcRect l="6447" t="1374" r="8202"/>
          <a:stretch/>
        </p:blipFill>
        <p:spPr>
          <a:xfrm>
            <a:off x="9046841" y="188440"/>
            <a:ext cx="659178" cy="960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074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a5e4831-a6eb-420a-b233-1544fed8a023" xsi:nil="true"/>
    <lcf76f155ced4ddcb4097134ff3c332f xmlns="69e43245-abb5-4ff3-912e-5cfb0ad6b661">
      <Terms xmlns="http://schemas.microsoft.com/office/infopath/2007/PartnerControls"/>
    </lcf76f155ced4ddcb4097134ff3c332f>
    <_Flow_SignoffStatus xmlns="69e43245-abb5-4ff3-912e-5cfb0ad6b661" xsi:nil="true"/>
    <WhenUpdated xmlns="69e43245-abb5-4ff3-912e-5cfb0ad6b66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7E05E53CE013C46B77F11953F9730E2" ma:contentTypeVersion="21" ma:contentTypeDescription="Create a new document." ma:contentTypeScope="" ma:versionID="c392b0221be19cefe000bac17f107ad7">
  <xsd:schema xmlns:xsd="http://www.w3.org/2001/XMLSchema" xmlns:xs="http://www.w3.org/2001/XMLSchema" xmlns:p="http://schemas.microsoft.com/office/2006/metadata/properties" xmlns:ns2="69e43245-abb5-4ff3-912e-5cfb0ad6b661" xmlns:ns3="5a5e4831-a6eb-420a-b233-1544fed8a023" targetNamespace="http://schemas.microsoft.com/office/2006/metadata/properties" ma:root="true" ma:fieldsID="9053ca2d4a69afb888c9e2d14ff06100" ns2:_="" ns3:_="">
    <xsd:import namespace="69e43245-abb5-4ff3-912e-5cfb0ad6b661"/>
    <xsd:import namespace="5a5e4831-a6eb-420a-b233-1544fed8a0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_Flow_SignoffStatus" minOccurs="0"/>
                <xsd:element ref="ns2:MediaServiceSearchProperties" minOccurs="0"/>
                <xsd:element ref="ns2:WhenUpdated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e43245-abb5-4ff3-912e-5cfb0ad6b6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4cb9468-bd06-41cb-a9c3-e5cc1023914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_Flow_SignoffStatus" ma:index="25" nillable="true" ma:displayName="Sign-off status" ma:internalName="Sign_x002d_off_x0020_status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WhenUpdated" ma:index="27" nillable="true" ma:displayName="When Updated" ma:format="DateTime" ma:internalName="WhenUpdated">
      <xsd:simpleType>
        <xsd:restriction base="dms:DateTime"/>
      </xsd:simpleType>
    </xsd:element>
    <xsd:element name="MediaServiceBillingMetadata" ma:index="28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5e4831-a6eb-420a-b233-1544fed8a02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5d4ff83-6a78-4885-a338-93bef205338f}" ma:internalName="TaxCatchAll" ma:showField="CatchAllData" ma:web="5a5e4831-a6eb-420a-b233-1544fed8a0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3322AD1-55A9-4B8A-85AF-6E044891DAF0}">
  <ds:schemaRefs>
    <ds:schemaRef ds:uri="http://schemas.microsoft.com/office/2006/metadata/properties"/>
    <ds:schemaRef ds:uri="http://www.w3.org/XML/1998/namespace"/>
    <ds:schemaRef ds:uri="http://purl.org/dc/terms/"/>
    <ds:schemaRef ds:uri="69e43245-abb5-4ff3-912e-5cfb0ad6b661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5a5e4831-a6eb-420a-b233-1544fed8a023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7910008-03E6-4E7B-B390-8F22E7671E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e43245-abb5-4ff3-912e-5cfb0ad6b661"/>
    <ds:schemaRef ds:uri="5a5e4831-a6eb-420a-b233-1544fed8a0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5DC3DC2-997F-482A-9DEE-0A85FA59C5E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179</Words>
  <Application>Microsoft Office PowerPoint</Application>
  <PresentationFormat>A4 Paper (210x297 mm)</PresentationFormat>
  <Paragraphs>64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Ruth Kingdon</dc:creator>
  <cp:lastModifiedBy>Katie Steele</cp:lastModifiedBy>
  <cp:revision>18</cp:revision>
  <dcterms:created xsi:type="dcterms:W3CDTF">2021-07-06T13:37:53Z</dcterms:created>
  <dcterms:modified xsi:type="dcterms:W3CDTF">2025-07-14T20:44:20Z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0x01010017E05E53CE013C46B77F11953F9730E2</vt:lpwstr>
  </property>
  <property fmtid="{D5CDD505-2E9C-101B-9397-08002B2CF9AE}" pid="3" name="MediaServiceImageTags">
    <vt:lpwstr/>
  </property>
</Properties>
</file>