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CA0AA-6688-48DE-B2AF-AAECCAC117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7385AB-0FBE-4344-98BA-F0EB89F5C0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BF5FB6-13A3-4AA3-B702-1C5346DCB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FAD6-04DB-423C-9470-7A7FB0773E33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C0B3D8-DB6D-43CB-8C7E-FF5DAAF1F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DAE125-4983-4716-83D5-A6D6375B0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EF4C-7C21-49C0-B8F0-9AFDC52B26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5616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4AFCE-3DD6-4176-8EFD-31554BA43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602CEC-5A36-45F4-814E-BEBF848EC0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14727-5476-4B6F-B1DB-EE01F204B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FAD6-04DB-423C-9470-7A7FB0773E33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0D7A88-269A-43C2-B7DC-3143DB83B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3D008B-3FDD-4B6A-9B6A-EBF1772E6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EF4C-7C21-49C0-B8F0-9AFDC52B26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0592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3DE87F-796F-491D-B833-A99E353D46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826145-5819-4F81-B835-689FE6CFE6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892AF8-B1B2-45C9-A8ED-25A7A7025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FAD6-04DB-423C-9470-7A7FB0773E33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556840-8B8A-4A00-8AF0-CDEF597E8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8F779E-F8E6-4717-8AED-6A3F317B8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EF4C-7C21-49C0-B8F0-9AFDC52B26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999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5961A-6A8D-4C1A-84BD-0C8C0178E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37EA5-FE12-4F2A-9E01-8E2C409C6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16ECCA-B04C-4F7B-B529-905B24F67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FAD6-04DB-423C-9470-7A7FB0773E33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CE9B5-0627-42E3-8D7C-D49B80117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09938-7916-4808-8AE2-7FBA3BB74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EF4C-7C21-49C0-B8F0-9AFDC52B26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324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86748-3016-4A5A-83FB-B2C57204A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2220F1-B38C-4301-A347-8A97BDDF60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291F2F-CE7A-41ED-A1BF-D36D3247C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FAD6-04DB-423C-9470-7A7FB0773E33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16E9AF-E93E-4CEF-9E45-4FBECA12A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6DF33F-5CD3-4D17-90A3-49D51AFB3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EF4C-7C21-49C0-B8F0-9AFDC52B26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0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26744-A1F8-48B1-BD69-95CFE4856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995DC-2248-4BF4-B94D-71142DBAA5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F7DF9E-81BB-49DF-B91A-F8E17D1EDC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CCA6C1-6DA4-4157-8AB0-4BCDD6849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FAD6-04DB-423C-9470-7A7FB0773E33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7097AC-4E4C-4AA3-80D3-C8B9F2159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531D68-5F6E-40ED-9A5A-D156FEB7E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EF4C-7C21-49C0-B8F0-9AFDC52B26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608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0703F-7E35-4899-A6B1-AE03AAEAC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0FBC3B-F7F9-468A-B7A5-51BD47C0F4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18AA95-F184-49AC-A381-F388B287B7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B45C90-FA9E-4655-9362-D63C0C9B0E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8DA7A3-2E2D-4E28-B743-0393970126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B1F73D-C0CB-4735-81BE-EAC2BB33F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FAD6-04DB-423C-9470-7A7FB0773E33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73E0C5-3D9B-4B77-81DE-F09A014B4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C56570-CC97-41B8-8B67-F9D4BD00C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EF4C-7C21-49C0-B8F0-9AFDC52B26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6693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27328-BA80-4B84-BCF8-0EC42AABF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9F35C3-8BFA-414F-8AE8-35D09AC59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FAD6-04DB-423C-9470-7A7FB0773E33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0A5232-3F02-4661-ACD9-12CF0B3DB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35359E-CA96-4122-9611-E8BC839C7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EF4C-7C21-49C0-B8F0-9AFDC52B26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222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529471-C721-400E-A477-295163A0B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FAD6-04DB-423C-9470-7A7FB0773E33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D07807-CEB2-4354-8B0A-652143BB1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D472AC-6C66-409E-ADA9-BB7CB40A5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EF4C-7C21-49C0-B8F0-9AFDC52B26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173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6F8DA-33A4-4B01-938C-756881CFD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EB42D-014F-43C1-B12A-FDFCEAB76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631C8F-192C-465D-BF4A-9E771192FE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013052-106D-4A5B-A2AD-4252BE926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FAD6-04DB-423C-9470-7A7FB0773E33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0E88E-9169-495B-B2CC-E006AA001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4BD722-0921-407D-8FC8-B2F307F23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EF4C-7C21-49C0-B8F0-9AFDC52B26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0378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54F62-323E-4410-B31A-ADA3B96D8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5E3F78-D900-4C3F-A17E-D2B90C412F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EBF1F9-E35D-4C93-8DA7-9FB7245E3C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B9A41-52B0-4EFB-B2A7-EC62B0B86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FAD6-04DB-423C-9470-7A7FB0773E33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86873C-03CF-48DF-956D-77958909C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489073-6827-4371-816B-69E4A16F2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EF4C-7C21-49C0-B8F0-9AFDC52B26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681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54340C-F4D9-489D-8CCE-0C99EAB79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DC33F2-4BC4-4EEC-B75E-64CB0E7138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6C914-F4DF-42E2-A62D-2EEB0744DD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3FAD6-04DB-423C-9470-7A7FB0773E33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40B80D-477C-4741-821D-B58CB2215C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F7465D-BF51-48D1-BF14-47927827DA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8EF4C-7C21-49C0-B8F0-9AFDC52B26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3555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00656" y="126125"/>
            <a:ext cx="9606455" cy="6600497"/>
          </a:xfrm>
          <a:prstGeom prst="rect">
            <a:avLst/>
          </a:prstGeom>
          <a:solidFill>
            <a:schemeClr val="bg1"/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973315" y="166138"/>
            <a:ext cx="82611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Y1-6 </a:t>
            </a:r>
          </a:p>
          <a:p>
            <a:pPr algn="ctr"/>
            <a:r>
              <a:rPr lang="en-GB" sz="2000" b="1" dirty="0"/>
              <a:t>History </a:t>
            </a:r>
            <a:r>
              <a:rPr lang="en-GB" sz="2000" b="1"/>
              <a:t>Curriculum Overview 2025-2026</a:t>
            </a:r>
            <a:r>
              <a:rPr lang="en-GB" sz="2000"/>
              <a:t> </a:t>
            </a:r>
            <a:endParaRPr lang="en-GB" sz="2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392339" y="882503"/>
          <a:ext cx="9410009" cy="56028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4287">
                  <a:extLst>
                    <a:ext uri="{9D8B030D-6E8A-4147-A177-3AD203B41FA5}">
                      <a16:colId xmlns:a16="http://schemas.microsoft.com/office/drawing/2014/main" val="1875530190"/>
                    </a:ext>
                  </a:extLst>
                </a:gridCol>
                <a:gridCol w="2688574">
                  <a:extLst>
                    <a:ext uri="{9D8B030D-6E8A-4147-A177-3AD203B41FA5}">
                      <a16:colId xmlns:a16="http://schemas.microsoft.com/office/drawing/2014/main" val="1031738001"/>
                    </a:ext>
                  </a:extLst>
                </a:gridCol>
                <a:gridCol w="2688574">
                  <a:extLst>
                    <a:ext uri="{9D8B030D-6E8A-4147-A177-3AD203B41FA5}">
                      <a16:colId xmlns:a16="http://schemas.microsoft.com/office/drawing/2014/main" val="1851985973"/>
                    </a:ext>
                  </a:extLst>
                </a:gridCol>
                <a:gridCol w="2688574">
                  <a:extLst>
                    <a:ext uri="{9D8B030D-6E8A-4147-A177-3AD203B41FA5}">
                      <a16:colId xmlns:a16="http://schemas.microsoft.com/office/drawing/2014/main" val="434829723"/>
                    </a:ext>
                  </a:extLst>
                </a:gridCol>
              </a:tblGrid>
              <a:tr h="265813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rgbClr val="DFC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Autumn Term</a:t>
                      </a:r>
                    </a:p>
                  </a:txBody>
                  <a:tcPr>
                    <a:solidFill>
                      <a:srgbClr val="DFC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Spring Term</a:t>
                      </a:r>
                    </a:p>
                  </a:txBody>
                  <a:tcPr>
                    <a:solidFill>
                      <a:srgbClr val="DFC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Summer Term </a:t>
                      </a:r>
                    </a:p>
                  </a:txBody>
                  <a:tcPr>
                    <a:solidFill>
                      <a:srgbClr val="DFC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270689"/>
                  </a:ext>
                </a:extLst>
              </a:tr>
              <a:tr h="282825"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bg1"/>
                          </a:solidFill>
                        </a:rPr>
                        <a:t>British</a:t>
                      </a:r>
                      <a:r>
                        <a:rPr lang="en-GB" sz="1400" b="1" baseline="0" dirty="0">
                          <a:solidFill>
                            <a:schemeClr val="bg1"/>
                          </a:solidFill>
                        </a:rPr>
                        <a:t> History</a:t>
                      </a:r>
                      <a:endParaRPr lang="en-GB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bg1"/>
                          </a:solidFill>
                        </a:rPr>
                        <a:t>World History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bg1"/>
                          </a:solidFill>
                        </a:rPr>
                        <a:t>Long Studies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11922"/>
                  </a:ext>
                </a:extLst>
              </a:tr>
              <a:tr h="811890">
                <a:tc>
                  <a:txBody>
                    <a:bodyPr/>
                    <a:lstStyle/>
                    <a:p>
                      <a:r>
                        <a:rPr lang="en-GB" sz="1200" b="1" dirty="0"/>
                        <a:t>Year 1</a:t>
                      </a:r>
                    </a:p>
                  </a:txBody>
                  <a:tcP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Changes Within</a:t>
                      </a:r>
                      <a:r>
                        <a:rPr lang="en-GB" sz="12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Living Memory: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baseline="0" dirty="0"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Toys over Time</a:t>
                      </a:r>
                      <a:endParaRPr lang="en-GB" sz="1200" b="1" dirty="0">
                        <a:effectLst/>
                        <a:latin typeface="Calibri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Nurses in History</a:t>
                      </a:r>
                    </a:p>
                  </a:txBody>
                  <a:tcPr marL="68580" marR="68580" marT="0" marB="0" anchor="ctr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Knights</a:t>
                      </a:r>
                      <a:r>
                        <a:rPr lang="en-GB" sz="12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 Castles</a:t>
                      </a:r>
                      <a:endParaRPr lang="en-GB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901434"/>
                  </a:ext>
                </a:extLst>
              </a:tr>
              <a:tr h="811890">
                <a:tc>
                  <a:txBody>
                    <a:bodyPr/>
                    <a:lstStyle/>
                    <a:p>
                      <a:r>
                        <a:rPr lang="en-GB" sz="1200" b="1" dirty="0"/>
                        <a:t>Year 2</a:t>
                      </a:r>
                    </a:p>
                  </a:txBody>
                  <a:tcPr>
                    <a:solidFill>
                      <a:srgbClr val="DFC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Great</a:t>
                      </a:r>
                      <a:r>
                        <a:rPr lang="en-GB" sz="12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Fire of London</a:t>
                      </a:r>
                      <a:endParaRPr lang="en-GB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DFC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Explorers</a:t>
                      </a:r>
                    </a:p>
                  </a:txBody>
                  <a:tcPr marL="68580" marR="68580" marT="0" marB="0" anchor="ctr">
                    <a:solidFill>
                      <a:srgbClr val="DFC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Local History Study: Sheffield Steel </a:t>
                      </a:r>
                    </a:p>
                  </a:txBody>
                  <a:tcPr marL="68580" marR="68580" marT="0" marB="0" anchor="ctr">
                    <a:solidFill>
                      <a:srgbClr val="DFC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972013"/>
                  </a:ext>
                </a:extLst>
              </a:tr>
              <a:tr h="811890">
                <a:tc>
                  <a:txBody>
                    <a:bodyPr/>
                    <a:lstStyle/>
                    <a:p>
                      <a:r>
                        <a:rPr lang="en-GB" sz="1200" b="1" dirty="0"/>
                        <a:t>Year 3</a:t>
                      </a:r>
                    </a:p>
                  </a:txBody>
                  <a:tcP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Changes in Britain from Stone Age to Iron Age</a:t>
                      </a:r>
                    </a:p>
                  </a:txBody>
                  <a:tcPr marL="68580" marR="68580" marT="0" marB="0" anchor="ctr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Roman</a:t>
                      </a:r>
                      <a:r>
                        <a:rPr lang="en-GB" sz="12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Empire and its Impact on Britain</a:t>
                      </a:r>
                      <a:endParaRPr lang="en-GB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History of British Civil Rights </a:t>
                      </a:r>
                    </a:p>
                  </a:txBody>
                  <a:tcPr marL="68580" marR="68580" marT="0" marB="0" anchor="ctr"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995117"/>
                  </a:ext>
                </a:extLst>
              </a:tr>
              <a:tr h="811890">
                <a:tc>
                  <a:txBody>
                    <a:bodyPr/>
                    <a:lstStyle/>
                    <a:p>
                      <a:r>
                        <a:rPr lang="en-GB" sz="1200" b="1" dirty="0"/>
                        <a:t>Year 4</a:t>
                      </a:r>
                    </a:p>
                  </a:txBody>
                  <a:tcPr>
                    <a:solidFill>
                      <a:srgbClr val="DFC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Britain’s Settlement by Anglo Saxons and Scots</a:t>
                      </a:r>
                    </a:p>
                  </a:txBody>
                  <a:tcPr marL="68580" marR="68580" marT="0" marB="0" anchor="ctr">
                    <a:solidFill>
                      <a:srgbClr val="DFC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Achievements</a:t>
                      </a:r>
                      <a:r>
                        <a:rPr lang="en-GB" sz="12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the Earliest Civilisations: </a:t>
                      </a:r>
                      <a:r>
                        <a:rPr lang="en-GB" sz="12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Ancient Egypt </a:t>
                      </a:r>
                      <a:endParaRPr lang="en-GB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DFC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Local History Study: Eyam and The Great Plague</a:t>
                      </a:r>
                      <a:endParaRPr lang="en-GB" sz="1200" b="1" dirty="0">
                        <a:effectLst/>
                        <a:latin typeface="Calibri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DFC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986461"/>
                  </a:ext>
                </a:extLst>
              </a:tr>
              <a:tr h="811890">
                <a:tc>
                  <a:txBody>
                    <a:bodyPr/>
                    <a:lstStyle/>
                    <a:p>
                      <a:r>
                        <a:rPr lang="en-GB" sz="1200" b="1" dirty="0"/>
                        <a:t>Year 5</a:t>
                      </a:r>
                    </a:p>
                  </a:txBody>
                  <a:tcP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Viking and Anglo Saxon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Struggle for the kingdom of England to the time of Edward</a:t>
                      </a:r>
                      <a:r>
                        <a:rPr lang="en-GB" sz="12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the Confessor 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Non-European Society</a:t>
                      </a:r>
                      <a:r>
                        <a:rPr lang="en-GB" sz="12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that provides contrasts with British History: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Mayan Civilisation </a:t>
                      </a:r>
                      <a:r>
                        <a:rPr lang="en-GB" sz="12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 AD 900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History of Crime and Punishment</a:t>
                      </a:r>
                    </a:p>
                  </a:txBody>
                  <a:tcPr marL="68580" marR="68580" marT="0" marB="0" anchor="ctr"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96000"/>
                  </a:ext>
                </a:extLst>
              </a:tr>
              <a:tr h="811890">
                <a:tc>
                  <a:txBody>
                    <a:bodyPr/>
                    <a:lstStyle/>
                    <a:p>
                      <a:r>
                        <a:rPr lang="en-GB" sz="1200" b="1" dirty="0"/>
                        <a:t>Year 6</a:t>
                      </a:r>
                    </a:p>
                  </a:txBody>
                  <a:tcPr>
                    <a:solidFill>
                      <a:srgbClr val="DFC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World War II and the Women of Steel </a:t>
                      </a:r>
                    </a:p>
                  </a:txBody>
                  <a:tcPr marL="68580" marR="68580" marT="0" marB="0" anchor="ctr">
                    <a:solidFill>
                      <a:srgbClr val="DFC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Ancient</a:t>
                      </a:r>
                      <a:r>
                        <a:rPr lang="en-GB" sz="12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Greece</a:t>
                      </a:r>
                      <a:r>
                        <a:rPr lang="en-GB" sz="12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A Study of Greek Life and Achievements and their Influence on the Western World 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DFC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History of Black Civil Rights </a:t>
                      </a:r>
                    </a:p>
                  </a:txBody>
                  <a:tcPr marL="68580" marR="68580" marT="0" marB="0" anchor="ctr">
                    <a:solidFill>
                      <a:srgbClr val="DFC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056195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6447" t="1374" r="8202"/>
          <a:stretch/>
        </p:blipFill>
        <p:spPr>
          <a:xfrm>
            <a:off x="1414638" y="221475"/>
            <a:ext cx="376949" cy="54954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/>
          <a:srcRect l="6447" t="1374" r="8202"/>
          <a:stretch/>
        </p:blipFill>
        <p:spPr>
          <a:xfrm>
            <a:off x="10416173" y="188441"/>
            <a:ext cx="432846" cy="631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074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7E05E53CE013C46B77F11953F9730E2" ma:contentTypeVersion="21" ma:contentTypeDescription="Create a new document." ma:contentTypeScope="" ma:versionID="c392b0221be19cefe000bac17f107ad7">
  <xsd:schema xmlns:xsd="http://www.w3.org/2001/XMLSchema" xmlns:xs="http://www.w3.org/2001/XMLSchema" xmlns:p="http://schemas.microsoft.com/office/2006/metadata/properties" xmlns:ns2="69e43245-abb5-4ff3-912e-5cfb0ad6b661" xmlns:ns3="5a5e4831-a6eb-420a-b233-1544fed8a023" targetNamespace="http://schemas.microsoft.com/office/2006/metadata/properties" ma:root="true" ma:fieldsID="9053ca2d4a69afb888c9e2d14ff06100" ns2:_="" ns3:_="">
    <xsd:import namespace="69e43245-abb5-4ff3-912e-5cfb0ad6b661"/>
    <xsd:import namespace="5a5e4831-a6eb-420a-b233-1544fed8a0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_Flow_SignoffStatus" minOccurs="0"/>
                <xsd:element ref="ns2:MediaServiceSearchProperties" minOccurs="0"/>
                <xsd:element ref="ns2:WhenUpdated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e43245-abb5-4ff3-912e-5cfb0ad6b6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4cb9468-bd06-41cb-a9c3-e5cc1023914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_Flow_SignoffStatus" ma:index="25" nillable="true" ma:displayName="Sign-off status" ma:internalName="Sign_x002d_off_x0020_status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WhenUpdated" ma:index="27" nillable="true" ma:displayName="When Updated" ma:format="DateTime" ma:internalName="WhenUpdated">
      <xsd:simpleType>
        <xsd:restriction base="dms:DateTime"/>
      </xsd:simpleType>
    </xsd:element>
    <xsd:element name="MediaServiceBillingMetadata" ma:index="28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5e4831-a6eb-420a-b233-1544fed8a02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5d4ff83-6a78-4885-a338-93bef205338f}" ma:internalName="TaxCatchAll" ma:showField="CatchAllData" ma:web="5a5e4831-a6eb-420a-b233-1544fed8a0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WhenUpdated xmlns="69e43245-abb5-4ff3-912e-5cfb0ad6b661" xsi:nil="true"/>
    <TaxCatchAll xmlns="5a5e4831-a6eb-420a-b233-1544fed8a023" xsi:nil="true"/>
    <lcf76f155ced4ddcb4097134ff3c332f xmlns="69e43245-abb5-4ff3-912e-5cfb0ad6b661">
      <Terms xmlns="http://schemas.microsoft.com/office/infopath/2007/PartnerControls"/>
    </lcf76f155ced4ddcb4097134ff3c332f>
    <_Flow_SignoffStatus xmlns="69e43245-abb5-4ff3-912e-5cfb0ad6b661" xsi:nil="true"/>
  </documentManagement>
</p:properties>
</file>

<file path=customXml/itemProps1.xml><?xml version="1.0" encoding="utf-8"?>
<ds:datastoreItem xmlns:ds="http://schemas.openxmlformats.org/officeDocument/2006/customXml" ds:itemID="{62206F77-DAD6-4705-8C60-7F37DF70AE43}"/>
</file>

<file path=customXml/itemProps2.xml><?xml version="1.0" encoding="utf-8"?>
<ds:datastoreItem xmlns:ds="http://schemas.openxmlformats.org/officeDocument/2006/customXml" ds:itemID="{70837D37-1C87-4AFC-BFBA-29BA65FA73D5}"/>
</file>

<file path=customXml/itemProps3.xml><?xml version="1.0" encoding="utf-8"?>
<ds:datastoreItem xmlns:ds="http://schemas.openxmlformats.org/officeDocument/2006/customXml" ds:itemID="{B3A1EE5A-5DD1-4D99-B7A6-A7FACDA7C252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172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Mia Crook</dc:creator>
  <cp:lastModifiedBy>Mia Crook</cp:lastModifiedBy>
  <cp:revision>1</cp:revision>
  <dcterms:created xsi:type="dcterms:W3CDTF">2025-07-14T05:00:25Z</dcterms:created>
  <dcterms:modified xsi:type="dcterms:W3CDTF">2025-07-14T05:00:57Z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0x01010017E05E53CE013C46B77F11953F9730E2</vt:lpwstr>
  </property>
</Properties>
</file>