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C9FF"/>
    <a:srgbClr val="CC99FF"/>
    <a:srgbClr val="9999FF"/>
    <a:srgbClr val="FFE7FD"/>
    <a:srgbClr val="FDD1DF"/>
    <a:srgbClr val="F6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8973CC-1AD6-9524-EA2C-C69FAD4A5FFA}" v="60" dt="2025-07-15T19:58:37.5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5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5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3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9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3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7655" y="126124"/>
            <a:ext cx="9606455" cy="6600497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0314" y="166138"/>
            <a:ext cx="8261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/>
              <a:t>Y1-6  2025 - 2026</a:t>
            </a:r>
          </a:p>
          <a:p>
            <a:pPr algn="ctr"/>
            <a:r>
              <a:rPr lang="en-GB" sz="2000" b="1" dirty="0"/>
              <a:t>Geography Curriculum Overview</a:t>
            </a:r>
            <a:r>
              <a:rPr lang="en-GB" sz="2000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678493"/>
              </p:ext>
            </p:extLst>
          </p:nvPr>
        </p:nvGraphicFramePr>
        <p:xfrm>
          <a:off x="249338" y="1226097"/>
          <a:ext cx="9410008" cy="54088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14916">
                  <a:extLst>
                    <a:ext uri="{9D8B030D-6E8A-4147-A177-3AD203B41FA5}">
                      <a16:colId xmlns:a16="http://schemas.microsoft.com/office/drawing/2014/main" val="1875530190"/>
                    </a:ext>
                  </a:extLst>
                </a:gridCol>
                <a:gridCol w="2950183">
                  <a:extLst>
                    <a:ext uri="{9D8B030D-6E8A-4147-A177-3AD203B41FA5}">
                      <a16:colId xmlns:a16="http://schemas.microsoft.com/office/drawing/2014/main" val="1031738001"/>
                    </a:ext>
                  </a:extLst>
                </a:gridCol>
                <a:gridCol w="2922072">
                  <a:extLst>
                    <a:ext uri="{9D8B030D-6E8A-4147-A177-3AD203B41FA5}">
                      <a16:colId xmlns:a16="http://schemas.microsoft.com/office/drawing/2014/main" val="1851985973"/>
                    </a:ext>
                  </a:extLst>
                </a:gridCol>
                <a:gridCol w="2722837">
                  <a:extLst>
                    <a:ext uri="{9D8B030D-6E8A-4147-A177-3AD203B41FA5}">
                      <a16:colId xmlns:a16="http://schemas.microsoft.com/office/drawing/2014/main" val="434829723"/>
                    </a:ext>
                  </a:extLst>
                </a:gridCol>
              </a:tblGrid>
              <a:tr h="426230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Autumn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Spring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Summer Term 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270689"/>
                  </a:ext>
                </a:extLst>
              </a:tr>
              <a:tr h="954385">
                <a:tc>
                  <a:txBody>
                    <a:bodyPr/>
                    <a:lstStyle/>
                    <a:p>
                      <a:r>
                        <a:rPr lang="en-GB" sz="1400" dirty="0"/>
                        <a:t>Year 1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Seasonal and Daily Weather Patterns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Case Study: UK South Coast compared to Scottish</a:t>
                      </a:r>
                      <a:r>
                        <a:rPr lang="en-GB" sz="1400" i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Isles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Mapping my area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 area study: </a:t>
                      </a:r>
                      <a:r>
                        <a:rPr lang="en-GB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Meersbrook</a:t>
                      </a: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Park. Mapping skills.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Hot Places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Study: St Lucia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7901434"/>
                  </a:ext>
                </a:extLst>
              </a:tr>
              <a:tr h="805653">
                <a:tc>
                  <a:txBody>
                    <a:bodyPr/>
                    <a:lstStyle/>
                    <a:p>
                      <a:r>
                        <a:rPr lang="en-GB" sz="1400" dirty="0"/>
                        <a:t>Year 2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Towns and Cities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Studies: Sheffield and Nairobi</a:t>
                      </a:r>
                      <a:endParaRPr lang="en-GB" sz="14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Settlement comparison</a:t>
                      </a: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 area study: Sheffield City Centre.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Cold Places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Case</a:t>
                      </a:r>
                      <a:r>
                        <a:rPr lang="en-GB" sz="1400" b="0" i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Studies: Arctic and Antarctica</a:t>
                      </a:r>
                      <a:endParaRPr lang="en-GB" sz="1400" b="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 rtl="0" fontAlgn="base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6972013"/>
                  </a:ext>
                </a:extLst>
              </a:tr>
              <a:tr h="805653">
                <a:tc>
                  <a:txBody>
                    <a:bodyPr/>
                    <a:lstStyle/>
                    <a:p>
                      <a:r>
                        <a:rPr lang="en-GB" sz="1400" dirty="0"/>
                        <a:t>Year 3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Rivers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distribution of natural resources (water)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Case study: River Porter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4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 Use and Settlements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400" b="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 Study: Urbanisation of London vs Slums in Rio de Janeiro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5995117"/>
                  </a:ext>
                </a:extLst>
              </a:tr>
              <a:tr h="805653">
                <a:tc>
                  <a:txBody>
                    <a:bodyPr/>
                    <a:lstStyle/>
                    <a:p>
                      <a:r>
                        <a:rPr lang="en-GB" sz="1400" dirty="0"/>
                        <a:t>Year 4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Distribution</a:t>
                      </a:r>
                      <a:r>
                        <a:rPr lang="en-GB" sz="1400" b="1" baseline="0" dirty="0"/>
                        <a:t> of Natural Resources</a:t>
                      </a:r>
                    </a:p>
                    <a:p>
                      <a:pPr algn="ctr"/>
                      <a:r>
                        <a:rPr lang="en-GB" sz="1400" b="0" i="1" baseline="0" dirty="0"/>
                        <a:t>Cast Study: Mining in Chile</a:t>
                      </a:r>
                      <a:endParaRPr lang="en-GB" sz="1400" b="0" i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400" b="1" i="0" u="none" strike="noStrike" baseline="0" noProof="0" dirty="0">
                          <a:latin typeface="Calibri"/>
                        </a:rPr>
                        <a:t>Climate Zones, Biomes and Vegetation</a:t>
                      </a:r>
                      <a:r>
                        <a:rPr lang="en-GB" sz="1400" b="0" i="0" u="none" strike="noStrike" baseline="0" noProof="0" dirty="0">
                          <a:latin typeface="Calibri"/>
                        </a:rPr>
                        <a:t> Belts Case Study: The Amazon</a:t>
                      </a: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Economic activity and trade</a:t>
                      </a:r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Case study: Matlock</a:t>
                      </a:r>
                      <a:endParaRPr lang="en-GB" sz="14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986461"/>
                  </a:ext>
                </a:extLst>
              </a:tr>
              <a:tr h="805653">
                <a:tc>
                  <a:txBody>
                    <a:bodyPr/>
                    <a:lstStyle/>
                    <a:p>
                      <a:r>
                        <a:rPr lang="en-GB" sz="1400" dirty="0"/>
                        <a:t>Year 5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Earthquakes and Volcanoes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Case</a:t>
                      </a:r>
                      <a:r>
                        <a:rPr lang="en-GB" sz="1400" b="0" i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Study: Iceland</a:t>
                      </a:r>
                      <a:endParaRPr lang="en-GB" sz="14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Energy</a:t>
                      </a:r>
                      <a:r>
                        <a:rPr lang="en-GB" sz="14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Sustainability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i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Case Study: Brazil and Germany</a:t>
                      </a:r>
                      <a:endParaRPr lang="en-GB" sz="14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Settlement and land use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Case study: Castleton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096000"/>
                  </a:ext>
                </a:extLst>
              </a:tr>
              <a:tr h="805653">
                <a:tc>
                  <a:txBody>
                    <a:bodyPr/>
                    <a:lstStyle/>
                    <a:p>
                      <a:r>
                        <a:rPr lang="en-GB" sz="1400" dirty="0"/>
                        <a:t>Year 6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Mountains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Case</a:t>
                      </a:r>
                      <a:r>
                        <a:rPr lang="en-GB" sz="1400" i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Study: Rocky mountains Canada vs USA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Globalisation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Migration</a:t>
                      </a:r>
                      <a:r>
                        <a:rPr lang="en-GB" sz="1400" b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905619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271637" y="221475"/>
            <a:ext cx="636518" cy="9279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9046841" y="188440"/>
            <a:ext cx="659178" cy="96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05E53CE013C46B77F11953F9730E2" ma:contentTypeVersion="21" ma:contentTypeDescription="Create a new document." ma:contentTypeScope="" ma:versionID="c392b0221be19cefe000bac17f107ad7">
  <xsd:schema xmlns:xsd="http://www.w3.org/2001/XMLSchema" xmlns:xs="http://www.w3.org/2001/XMLSchema" xmlns:p="http://schemas.microsoft.com/office/2006/metadata/properties" xmlns:ns2="69e43245-abb5-4ff3-912e-5cfb0ad6b661" xmlns:ns3="5a5e4831-a6eb-420a-b233-1544fed8a023" targetNamespace="http://schemas.microsoft.com/office/2006/metadata/properties" ma:root="true" ma:fieldsID="9053ca2d4a69afb888c9e2d14ff06100" ns2:_="" ns3:_="">
    <xsd:import namespace="69e43245-abb5-4ff3-912e-5cfb0ad6b661"/>
    <xsd:import namespace="5a5e4831-a6eb-420a-b233-1544fed8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WhenUpdat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43245-abb5-4ff3-912e-5cfb0ad6b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cb9468-bd06-41cb-a9c3-e5cc10239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henUpdated" ma:index="27" nillable="true" ma:displayName="When Updated" ma:format="DateTime" ma:internalName="WhenUpdated">
      <xsd:simpleType>
        <xsd:restriction base="dms:DateTim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e4831-a6eb-420a-b233-1544fed8a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d4ff83-6a78-4885-a338-93bef205338f}" ma:internalName="TaxCatchAll" ma:showField="CatchAllData" ma:web="5a5e4831-a6eb-420a-b233-1544fed8a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5e4831-a6eb-420a-b233-1544fed8a023" xsi:nil="true"/>
    <lcf76f155ced4ddcb4097134ff3c332f xmlns="69e43245-abb5-4ff3-912e-5cfb0ad6b661">
      <Terms xmlns="http://schemas.microsoft.com/office/infopath/2007/PartnerControls"/>
    </lcf76f155ced4ddcb4097134ff3c332f>
    <_Flow_SignoffStatus xmlns="69e43245-abb5-4ff3-912e-5cfb0ad6b661" xsi:nil="true"/>
    <WhenUpdated xmlns="69e43245-abb5-4ff3-912e-5cfb0ad6b661" xsi:nil="true"/>
  </documentManagement>
</p:properties>
</file>

<file path=customXml/itemProps1.xml><?xml version="1.0" encoding="utf-8"?>
<ds:datastoreItem xmlns:ds="http://schemas.openxmlformats.org/officeDocument/2006/customXml" ds:itemID="{75DC3DC2-997F-482A-9DEE-0A85FA59C5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910008-03E6-4E7B-B390-8F22E7671E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43245-abb5-4ff3-912e-5cfb0ad6b661"/>
    <ds:schemaRef ds:uri="5a5e4831-a6eb-420a-b233-1544fed8a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322AD1-55A9-4B8A-85AF-6E044891DAF0}">
  <ds:schemaRefs>
    <ds:schemaRef ds:uri="69e43245-abb5-4ff3-912e-5cfb0ad6b661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a5e4831-a6eb-420a-b233-1544fed8a0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198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Kingdon</dc:creator>
  <cp:lastModifiedBy>Chloe Saunders</cp:lastModifiedBy>
  <cp:revision>17</cp:revision>
  <dcterms:created xsi:type="dcterms:W3CDTF">2021-07-06T13:37:53Z</dcterms:created>
  <dcterms:modified xsi:type="dcterms:W3CDTF">2025-07-15T19:58:56Z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0x01010017E05E53CE013C46B77F11953F9730E2</vt:lpwstr>
  </property>
  <property fmtid="{D5CDD505-2E9C-101B-9397-08002B2CF9AE}" pid="3" name="MediaServiceImageTags">
    <vt:lpwstr/>
  </property>
</Properties>
</file>