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7FD"/>
    <a:srgbClr val="FDD1DF"/>
    <a:srgbClr val="F63A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FC4E80-7A08-FE4F-D510-9CEE2EDAED0E}" v="72" dt="2025-07-03T06:39:55.0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2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 Barrett" userId="S::barrettn@carfield.sheffield.sch.uk::f43e8741-4bb1-4538-a93b-0a32ad5b6f62" providerId="AD" clId="Web-{E2FC4E80-7A08-FE4F-D510-9CEE2EDAED0E}"/>
    <pc:docChg chg="modSld">
      <pc:chgData name="Nicola Barrett" userId="S::barrettn@carfield.sheffield.sch.uk::f43e8741-4bb1-4538-a93b-0a32ad5b6f62" providerId="AD" clId="Web-{E2FC4E80-7A08-FE4F-D510-9CEE2EDAED0E}" dt="2025-07-03T06:39:46.293" v="49"/>
      <pc:docMkLst>
        <pc:docMk/>
      </pc:docMkLst>
      <pc:sldChg chg="modSp">
        <pc:chgData name="Nicola Barrett" userId="S::barrettn@carfield.sheffield.sch.uk::f43e8741-4bb1-4538-a93b-0a32ad5b6f62" providerId="AD" clId="Web-{E2FC4E80-7A08-FE4F-D510-9CEE2EDAED0E}" dt="2025-07-03T06:39:46.293" v="49"/>
        <pc:sldMkLst>
          <pc:docMk/>
          <pc:sldMk cId="3726074028" sldId="256"/>
        </pc:sldMkLst>
        <pc:graphicFrameChg chg="mod modGraphic">
          <ac:chgData name="Nicola Barrett" userId="S::barrettn@carfield.sheffield.sch.uk::f43e8741-4bb1-4538-a93b-0a32ad5b6f62" providerId="AD" clId="Web-{E2FC4E80-7A08-FE4F-D510-9CEE2EDAED0E}" dt="2025-07-03T06:39:46.293" v="49"/>
          <ac:graphicFrameMkLst>
            <pc:docMk/>
            <pc:sldMk cId="3726074028" sldId="256"/>
            <ac:graphicFrameMk id="6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76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158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128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035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051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05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49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518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333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070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55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2C49A-6BEC-43D3-A7C9-07500AFF0B76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049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7655" y="126124"/>
            <a:ext cx="9606455" cy="6600497"/>
          </a:xfrm>
          <a:prstGeom prst="rect">
            <a:avLst/>
          </a:prstGeom>
          <a:solidFill>
            <a:schemeClr val="bg1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30314" y="166138"/>
            <a:ext cx="8261131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400"/>
              <a:t>Y1-6 </a:t>
            </a:r>
          </a:p>
          <a:p>
            <a:pPr algn="ctr"/>
            <a:r>
              <a:rPr lang="en-GB" sz="2400" b="1"/>
              <a:t>Art Curriculum Overview</a:t>
            </a:r>
            <a:r>
              <a:rPr lang="en-GB" sz="2400"/>
              <a:t> 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413180"/>
              </p:ext>
            </p:extLst>
          </p:nvPr>
        </p:nvGraphicFramePr>
        <p:xfrm>
          <a:off x="413203" y="1054241"/>
          <a:ext cx="9067636" cy="528162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581146">
                  <a:extLst>
                    <a:ext uri="{9D8B030D-6E8A-4147-A177-3AD203B41FA5}">
                      <a16:colId xmlns:a16="http://schemas.microsoft.com/office/drawing/2014/main" val="1875530190"/>
                    </a:ext>
                  </a:extLst>
                </a:gridCol>
                <a:gridCol w="2486159">
                  <a:extLst>
                    <a:ext uri="{9D8B030D-6E8A-4147-A177-3AD203B41FA5}">
                      <a16:colId xmlns:a16="http://schemas.microsoft.com/office/drawing/2014/main" val="1031738001"/>
                    </a:ext>
                  </a:extLst>
                </a:gridCol>
                <a:gridCol w="2526917">
                  <a:extLst>
                    <a:ext uri="{9D8B030D-6E8A-4147-A177-3AD203B41FA5}">
                      <a16:colId xmlns:a16="http://schemas.microsoft.com/office/drawing/2014/main" val="1851985973"/>
                    </a:ext>
                  </a:extLst>
                </a:gridCol>
                <a:gridCol w="2473414">
                  <a:extLst>
                    <a:ext uri="{9D8B030D-6E8A-4147-A177-3AD203B41FA5}">
                      <a16:colId xmlns:a16="http://schemas.microsoft.com/office/drawing/2014/main" val="434829723"/>
                    </a:ext>
                  </a:extLst>
                </a:gridCol>
              </a:tblGrid>
              <a:tr h="366810"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Autumn</a:t>
                      </a:r>
                      <a:r>
                        <a:rPr lang="en-GB" baseline="0" dirty="0"/>
                        <a:t> 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Spring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Summer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270689"/>
                  </a:ext>
                </a:extLst>
              </a:tr>
              <a:tr h="169727"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 1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Art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Art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Art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37901434"/>
                  </a:ext>
                </a:extLst>
              </a:tr>
              <a:tr h="6266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Painting and Drawing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: Self Portraits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cs typeface="Times New Roman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Times New Roman"/>
                        </a:rPr>
                        <a:t>Pencil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3D Form</a:t>
                      </a:r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: Henry Matisse </a:t>
                      </a:r>
                      <a:r>
                        <a:rPr lang="en-GB" sz="1100" b="0" i="1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(Art H</a:t>
                      </a:r>
                      <a:r>
                        <a:rPr lang="en-US" sz="1100" b="0" i="1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istory</a:t>
                      </a:r>
                      <a:r>
                        <a:rPr lang="en-US" sz="1100" b="0" i="1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sz="1100" b="0" i="0" u="none" strike="noStrike" noProof="0" dirty="0">
                        <a:effectLst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effectLst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Sculpture: </a:t>
                      </a:r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Junk Modelling</a:t>
                      </a:r>
                      <a:r>
                        <a:rPr lang="en-US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effectLst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38063185"/>
                  </a:ext>
                </a:extLst>
              </a:tr>
              <a:tr h="182783"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 2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93065627"/>
                  </a:ext>
                </a:extLst>
              </a:tr>
              <a:tr h="4700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Sculpture</a:t>
                      </a:r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: Papier Mache: London Landmarks</a:t>
                      </a:r>
                      <a:endParaRPr 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3D Form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: Weaving: African Kente patterns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Painting and Drawing</a:t>
                      </a:r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: </a:t>
                      </a:r>
                      <a:r>
                        <a:rPr lang="en-GB" sz="1100" b="0" i="1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(Art History)</a:t>
                      </a:r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Pete McKee</a:t>
                      </a:r>
                      <a:endParaRPr lang="en-US" sz="1100" dirty="0"/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Acrylic paint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80440459"/>
                  </a:ext>
                </a:extLst>
              </a:tr>
              <a:tr h="195840"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 3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83624127"/>
                  </a:ext>
                </a:extLst>
              </a:tr>
              <a:tr h="4700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Painting and Drawing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: Observations and Viewpoints: Buildings and objects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cs typeface="Times New Roman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Times New Roman"/>
                        </a:rPr>
                        <a:t>Pencil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3D Form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: Mosaics: Roman Mosaics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Craft and Design</a:t>
                      </a:r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: Wax Resist: River pictures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61662922"/>
                  </a:ext>
                </a:extLst>
              </a:tr>
              <a:tr h="195840"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 4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94281642"/>
                  </a:ext>
                </a:extLst>
              </a:tr>
              <a:tr h="4700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3D Form: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 Tie Die: T shirts</a:t>
                      </a:r>
                      <a:endParaRPr lang="en-US" sz="1100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cs typeface="Times New Roman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en-US" sz="1100" i="0" baseline="0" dirty="0">
                        <a:solidFill>
                          <a:schemeClr val="tx1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Sculpture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: Clay: Canopic Jars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Painting and Drawing</a:t>
                      </a:r>
                      <a:r>
                        <a:rPr lang="en-US" sz="1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: </a:t>
                      </a:r>
                      <a:r>
                        <a:rPr lang="en-US" sz="1100" i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(Art History)</a:t>
                      </a:r>
                      <a:r>
                        <a:rPr lang="en-US" sz="110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 William Morris: Block printing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99401259"/>
                  </a:ext>
                </a:extLst>
              </a:tr>
              <a:tr h="195840"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 5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08075243"/>
                  </a:ext>
                </a:extLst>
              </a:tr>
              <a:tr h="58417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Painting and Drawing:</a:t>
                      </a:r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GB" sz="1100" b="0" i="1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(Art History): </a:t>
                      </a:r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Van Gough: 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Oil Paints and watercolours 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Collage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Times New Roman"/>
                        </a:rPr>
                        <a:t>P</a:t>
                      </a:r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op Art: 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cs typeface="Times New Roman"/>
                        </a:rPr>
                        <a:t>Andy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Warhol and Roy Lichtenstein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Craft and Design:</a:t>
                      </a:r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Felt Fibres: Amazon tapestry hanging - Change of inspiration image </a:t>
                      </a:r>
                      <a:endParaRPr lang="en-US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31133264"/>
                  </a:ext>
                </a:extLst>
              </a:tr>
              <a:tr h="195840"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Year 6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61804497"/>
                  </a:ext>
                </a:extLst>
              </a:tr>
              <a:tr h="6136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Sculpture</a:t>
                      </a:r>
                      <a:r>
                        <a:rPr lang="en-GB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: Wire Sculpture: Human forms</a:t>
                      </a:r>
                      <a:endParaRPr lang="en-GB" sz="1100" b="0" i="0" u="none" strike="noStrike" noProof="0" dirty="0">
                        <a:effectLst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Painting and Drawing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: </a:t>
                      </a:r>
                      <a:r>
                        <a:rPr lang="en-GB" sz="110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(Art History) </a:t>
                      </a:r>
                      <a:r>
                        <a:rPr lang="en-GB" sz="11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Lowry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n-GB" sz="11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Charcoal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en-GB" sz="11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3D Form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: Light boxes and silhouettes: Black history and contemporary issues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38773768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6447" t="1374" r="8202"/>
          <a:stretch/>
        </p:blipFill>
        <p:spPr>
          <a:xfrm>
            <a:off x="271637" y="221475"/>
            <a:ext cx="476026" cy="68815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l="6447" t="1374" r="8202"/>
          <a:stretch/>
        </p:blipFill>
        <p:spPr>
          <a:xfrm>
            <a:off x="8933778" y="220810"/>
            <a:ext cx="476026" cy="688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074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a5e4831-a6eb-420a-b233-1544fed8a023" xsi:nil="true"/>
    <lcf76f155ced4ddcb4097134ff3c332f xmlns="69e43245-abb5-4ff3-912e-5cfb0ad6b661">
      <Terms xmlns="http://schemas.microsoft.com/office/infopath/2007/PartnerControls"/>
    </lcf76f155ced4ddcb4097134ff3c332f>
    <_Flow_SignoffStatus xmlns="69e43245-abb5-4ff3-912e-5cfb0ad6b661" xsi:nil="true"/>
    <WhenUpdated xmlns="69e43245-abb5-4ff3-912e-5cfb0ad6b66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E05E53CE013C46B77F11953F9730E2" ma:contentTypeVersion="21" ma:contentTypeDescription="Create a new document." ma:contentTypeScope="" ma:versionID="c392b0221be19cefe000bac17f107ad7">
  <xsd:schema xmlns:xsd="http://www.w3.org/2001/XMLSchema" xmlns:xs="http://www.w3.org/2001/XMLSchema" xmlns:p="http://schemas.microsoft.com/office/2006/metadata/properties" xmlns:ns2="69e43245-abb5-4ff3-912e-5cfb0ad6b661" xmlns:ns3="5a5e4831-a6eb-420a-b233-1544fed8a023" targetNamespace="http://schemas.microsoft.com/office/2006/metadata/properties" ma:root="true" ma:fieldsID="9053ca2d4a69afb888c9e2d14ff06100" ns2:_="" ns3:_="">
    <xsd:import namespace="69e43245-abb5-4ff3-912e-5cfb0ad6b661"/>
    <xsd:import namespace="5a5e4831-a6eb-420a-b233-1544fed8a0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_Flow_SignoffStatus" minOccurs="0"/>
                <xsd:element ref="ns2:MediaServiceSearchProperties" minOccurs="0"/>
                <xsd:element ref="ns2:WhenUpdated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e43245-abb5-4ff3-912e-5cfb0ad6b6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4cb9468-bd06-41cb-a9c3-e5cc102391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Flow_SignoffStatus" ma:index="25" nillable="true" ma:displayName="Sign-off status" ma:internalName="Sign_x002d_off_x0020_status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WhenUpdated" ma:index="27" nillable="true" ma:displayName="When Updated" ma:format="DateTime" ma:internalName="WhenUpdated">
      <xsd:simpleType>
        <xsd:restriction base="dms:DateTime"/>
      </xsd:simpleType>
    </xsd:element>
    <xsd:element name="MediaServiceBillingMetadata" ma:index="28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5e4831-a6eb-420a-b233-1544fed8a02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5d4ff83-6a78-4885-a338-93bef205338f}" ma:internalName="TaxCatchAll" ma:showField="CatchAllData" ma:web="5a5e4831-a6eb-420a-b233-1544fed8a0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322AD1-55A9-4B8A-85AF-6E044891DAF0}">
  <ds:schemaRefs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5a5e4831-a6eb-420a-b233-1544fed8a023"/>
    <ds:schemaRef ds:uri="69e43245-abb5-4ff3-912e-5cfb0ad6b661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E316761-27A1-4A9F-AC9B-8A1DAA3FFF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e43245-abb5-4ff3-912e-5cfb0ad6b661"/>
    <ds:schemaRef ds:uri="5a5e4831-a6eb-420a-b233-1544fed8a0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DC3DC2-997F-482A-9DEE-0A85FA59C5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575</TotalTime>
  <Words>193</Words>
  <Application>Microsoft Office PowerPoint</Application>
  <PresentationFormat>A4 Paper (210x297 mm)</PresentationFormat>
  <Paragraphs>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Kingdon</dc:creator>
  <cp:lastModifiedBy>Nicola Barrett</cp:lastModifiedBy>
  <cp:revision>12</cp:revision>
  <cp:lastPrinted>2022-10-13T10:28:00Z</cp:lastPrinted>
  <dcterms:created xsi:type="dcterms:W3CDTF">2021-07-06T13:37:53Z</dcterms:created>
  <dcterms:modified xsi:type="dcterms:W3CDTF">2025-07-03T06:39:57Z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0x01010017E05E53CE013C46B77F11953F9730E2</vt:lpwstr>
  </property>
  <property fmtid="{D5CDD505-2E9C-101B-9397-08002B2CF9AE}" pid="3" name="MediaServiceImageTags">
    <vt:lpwstr/>
  </property>
</Properties>
</file>